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40"/>
  </p:notesMasterIdLst>
  <p:handoutMasterIdLst>
    <p:handoutMasterId r:id="rId41"/>
  </p:handoutMasterIdLst>
  <p:sldIdLst>
    <p:sldId id="426" r:id="rId2"/>
    <p:sldId id="405" r:id="rId3"/>
    <p:sldId id="430" r:id="rId4"/>
    <p:sldId id="431" r:id="rId5"/>
    <p:sldId id="432" r:id="rId6"/>
    <p:sldId id="433" r:id="rId7"/>
    <p:sldId id="434" r:id="rId8"/>
    <p:sldId id="465" r:id="rId9"/>
    <p:sldId id="435" r:id="rId10"/>
    <p:sldId id="437" r:id="rId11"/>
    <p:sldId id="466" r:id="rId12"/>
    <p:sldId id="438" r:id="rId13"/>
    <p:sldId id="439" r:id="rId14"/>
    <p:sldId id="440" r:id="rId15"/>
    <p:sldId id="468" r:id="rId16"/>
    <p:sldId id="473" r:id="rId17"/>
    <p:sldId id="474" r:id="rId18"/>
    <p:sldId id="471" r:id="rId19"/>
    <p:sldId id="472" r:id="rId20"/>
    <p:sldId id="475" r:id="rId21"/>
    <p:sldId id="447" r:id="rId22"/>
    <p:sldId id="476" r:id="rId23"/>
    <p:sldId id="477" r:id="rId24"/>
    <p:sldId id="450" r:id="rId25"/>
    <p:sldId id="478" r:id="rId26"/>
    <p:sldId id="453" r:id="rId27"/>
    <p:sldId id="479" r:id="rId28"/>
    <p:sldId id="480" r:id="rId29"/>
    <p:sldId id="481" r:id="rId30"/>
    <p:sldId id="482" r:id="rId31"/>
    <p:sldId id="483" r:id="rId32"/>
    <p:sldId id="484" r:id="rId33"/>
    <p:sldId id="460" r:id="rId34"/>
    <p:sldId id="461" r:id="rId35"/>
    <p:sldId id="462" r:id="rId36"/>
    <p:sldId id="463" r:id="rId37"/>
    <p:sldId id="464" r:id="rId38"/>
    <p:sldId id="404" r:id="rId39"/>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99"/>
    <a:srgbClr val="FFFFCC"/>
    <a:srgbClr val="00DA63"/>
    <a:srgbClr val="9EE73D"/>
    <a:srgbClr val="33CC33"/>
    <a:srgbClr val="66FFFF"/>
    <a:srgbClr val="FF9999"/>
    <a:srgbClr val="006699"/>
    <a:srgbClr val="9900FF"/>
    <a:srgbClr val="1D5F0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AF606853-7671-496A-8E4F-DF71F8EC918B}" styleName="Темный стиль 1 - акцент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67" autoAdjust="0"/>
    <p:restoredTop sz="93674" autoAdjust="0"/>
  </p:normalViewPr>
  <p:slideViewPr>
    <p:cSldViewPr>
      <p:cViewPr>
        <p:scale>
          <a:sx n="100" d="100"/>
          <a:sy n="100" d="100"/>
        </p:scale>
        <p:origin x="-2088" y="-198"/>
      </p:cViewPr>
      <p:guideLst>
        <p:guide orient="horz" pos="2160"/>
        <p:guide pos="2880"/>
      </p:guideLst>
    </p:cSldViewPr>
  </p:slideViewPr>
  <p:outlineViewPr>
    <p:cViewPr>
      <p:scale>
        <a:sx n="33" d="100"/>
        <a:sy n="33" d="100"/>
      </p:scale>
      <p:origin x="0" y="39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plotArea>
      <c:layout/>
      <c:ofPieChart>
        <c:ofPieType val="pie"/>
        <c:varyColors val="1"/>
        <c:ser>
          <c:idx val="0"/>
          <c:order val="0"/>
          <c:tx>
            <c:strRef>
              <c:f>Лист1!$B$1</c:f>
              <c:strCache>
                <c:ptCount val="1"/>
                <c:pt idx="0">
                  <c:v>Продажи</c:v>
                </c:pt>
              </c:strCache>
            </c:strRef>
          </c:tx>
          <c:spPr>
            <a:ln>
              <a:solidFill>
                <a:schemeClr val="bg1"/>
              </a:solidFill>
            </a:ln>
          </c:spPr>
          <c:dPt>
            <c:idx val="12"/>
            <c:spPr>
              <a:ln w="19050">
                <a:solidFill>
                  <a:schemeClr val="bg1"/>
                </a:solidFill>
              </a:ln>
            </c:spPr>
          </c:dPt>
          <c:dPt>
            <c:idx val="13"/>
            <c:spPr>
              <a:ln w="19050">
                <a:solidFill>
                  <a:schemeClr val="bg1"/>
                </a:solidFill>
              </a:ln>
            </c:spPr>
          </c:dPt>
          <c:dPt>
            <c:idx val="14"/>
            <c:spPr>
              <a:ln w="12700">
                <a:solidFill>
                  <a:schemeClr val="bg1"/>
                </a:solidFill>
              </a:ln>
            </c:spPr>
          </c:dPt>
          <c:dPt>
            <c:idx val="15"/>
            <c:spPr>
              <a:ln w="19050">
                <a:solidFill>
                  <a:schemeClr val="bg1"/>
                </a:solidFill>
              </a:ln>
            </c:spPr>
          </c:dPt>
          <c:dPt>
            <c:idx val="16"/>
            <c:spPr>
              <a:ln w="19050">
                <a:solidFill>
                  <a:schemeClr val="bg1"/>
                </a:solidFill>
              </a:ln>
            </c:spPr>
          </c:dPt>
          <c:dPt>
            <c:idx val="17"/>
            <c:spPr>
              <a:ln w="19050">
                <a:solidFill>
                  <a:schemeClr val="bg1"/>
                </a:solidFill>
              </a:ln>
            </c:spPr>
          </c:dPt>
          <c:dPt>
            <c:idx val="18"/>
            <c:spPr>
              <a:ln w="19050">
                <a:solidFill>
                  <a:schemeClr val="bg1"/>
                </a:solidFill>
              </a:ln>
            </c:spPr>
          </c:dPt>
          <c:dPt>
            <c:idx val="19"/>
            <c:spPr>
              <a:ln w="19050">
                <a:solidFill>
                  <a:schemeClr val="bg1"/>
                </a:solidFill>
              </a:ln>
            </c:spPr>
          </c:dPt>
          <c:dPt>
            <c:idx val="20"/>
            <c:spPr>
              <a:ln w="12700">
                <a:solidFill>
                  <a:schemeClr val="bg1"/>
                </a:solidFill>
              </a:ln>
            </c:spPr>
          </c:dPt>
          <c:dLbls>
            <c:dLbl>
              <c:idx val="0"/>
              <c:layout>
                <c:manualLayout>
                  <c:x val="8.4151213838193073E-2"/>
                  <c:y val="0.16651319369072978"/>
                </c:manualLayout>
              </c:layout>
              <c:tx>
                <c:rich>
                  <a:bodyPr/>
                  <a:lstStyle/>
                  <a:p>
                    <a:r>
                      <a:rPr lang="ru-RU" dirty="0"/>
                      <a:t>Реклама 
</a:t>
                    </a:r>
                    <a:r>
                      <a:rPr lang="ru-RU" dirty="0" smtClean="0"/>
                      <a:t>0,1%</a:t>
                    </a:r>
                    <a:endParaRPr lang="ru-RU" dirty="0"/>
                  </a:p>
                </c:rich>
              </c:tx>
              <c:dLblPos val="bestFit"/>
              <c:showCatName val="1"/>
              <c:showPercent val="1"/>
            </c:dLbl>
            <c:dLbl>
              <c:idx val="1"/>
              <c:layout>
                <c:manualLayout>
                  <c:x val="0.31665031747314282"/>
                  <c:y val="0.1261720563811998"/>
                </c:manualLayout>
              </c:layout>
              <c:tx>
                <c:rich>
                  <a:bodyPr/>
                  <a:lstStyle/>
                  <a:p>
                    <a:r>
                      <a:rPr lang="ru-RU" dirty="0" smtClean="0"/>
                      <a:t>Права</a:t>
                    </a:r>
                    <a:r>
                      <a:rPr lang="ru-RU" baseline="0" dirty="0" smtClean="0"/>
                      <a:t> потребителя</a:t>
                    </a:r>
                    <a:r>
                      <a:rPr lang="ru-RU" dirty="0"/>
                      <a:t>
</a:t>
                    </a:r>
                    <a:r>
                      <a:rPr lang="ru-RU" dirty="0" smtClean="0"/>
                      <a:t>0,00001%</a:t>
                    </a:r>
                    <a:endParaRPr lang="ru-RU" dirty="0"/>
                  </a:p>
                </c:rich>
              </c:tx>
              <c:showVal val="1"/>
              <c:showSerName val="1"/>
            </c:dLbl>
            <c:dLbl>
              <c:idx val="2"/>
              <c:layout>
                <c:manualLayout>
                  <c:x val="0.32608750542869014"/>
                  <c:y val="0.24965691134033541"/>
                </c:manualLayout>
              </c:layout>
              <c:tx>
                <c:rich>
                  <a:bodyPr/>
                  <a:lstStyle/>
                  <a:p>
                    <a:pPr>
                      <a:defRPr sz="1200" b="1" baseline="0"/>
                    </a:pPr>
                    <a:r>
                      <a:rPr lang="ru-RU" dirty="0"/>
                      <a:t>Предпринимательство  
</a:t>
                    </a:r>
                    <a:r>
                      <a:rPr lang="ru-RU" dirty="0" smtClean="0"/>
                      <a:t>0,1%</a:t>
                    </a:r>
                    <a:endParaRPr lang="ru-RU" dirty="0"/>
                  </a:p>
                </c:rich>
              </c:tx>
              <c:numFmt formatCode="0.00%" sourceLinked="0"/>
              <c:spPr/>
              <c:dLblPos val="bestFit"/>
              <c:showCatName val="1"/>
              <c:showPercent val="1"/>
            </c:dLbl>
            <c:dLbl>
              <c:idx val="3"/>
              <c:layout>
                <c:manualLayout>
                  <c:x val="0.3278276319466194"/>
                  <c:y val="0.18615577613883358"/>
                </c:manualLayout>
              </c:layout>
              <c:tx>
                <c:rich>
                  <a:bodyPr/>
                  <a:lstStyle/>
                  <a:p>
                    <a:r>
                      <a:rPr lang="ru-RU" dirty="0" smtClean="0"/>
                      <a:t>Сельское хозяйство  </a:t>
                    </a:r>
                    <a:r>
                      <a:rPr lang="ru-RU" dirty="0"/>
                      <a:t>
0,1%</a:t>
                    </a:r>
                  </a:p>
                </c:rich>
              </c:tx>
              <c:dLblPos val="bestFit"/>
              <c:showCatName val="1"/>
              <c:showPercent val="1"/>
            </c:dLbl>
            <c:dLbl>
              <c:idx val="4"/>
              <c:layout>
                <c:manualLayout>
                  <c:x val="0.10278740072651862"/>
                  <c:y val="0.21501902210295737"/>
                </c:manualLayout>
              </c:layout>
              <c:tx>
                <c:rich>
                  <a:bodyPr/>
                  <a:lstStyle/>
                  <a:p>
                    <a:r>
                      <a:rPr lang="ru-RU" dirty="0"/>
                      <a:t>Инвестиции 
</a:t>
                    </a:r>
                    <a:r>
                      <a:rPr lang="ru-RU" dirty="0" smtClean="0"/>
                      <a:t>0,3%</a:t>
                    </a:r>
                    <a:endParaRPr lang="ru-RU" dirty="0"/>
                  </a:p>
                </c:rich>
              </c:tx>
              <c:dLblPos val="bestFit"/>
              <c:showCatName val="1"/>
              <c:showPercent val="1"/>
            </c:dLbl>
            <c:dLbl>
              <c:idx val="5"/>
              <c:layout>
                <c:manualLayout>
                  <c:x val="0.11684318324899945"/>
                  <c:y val="0.27106585735488115"/>
                </c:manualLayout>
              </c:layout>
              <c:tx>
                <c:rich>
                  <a:bodyPr/>
                  <a:lstStyle/>
                  <a:p>
                    <a:r>
                      <a:rPr lang="ru-RU" dirty="0" smtClean="0"/>
                      <a:t>Коммунальная</a:t>
                    </a:r>
                    <a:r>
                      <a:rPr lang="ru-RU" baseline="0" dirty="0" smtClean="0"/>
                      <a:t> инфраструктура</a:t>
                    </a:r>
                    <a:r>
                      <a:rPr lang="ru-RU" dirty="0" smtClean="0"/>
                      <a:t>  </a:t>
                    </a:r>
                    <a:r>
                      <a:rPr lang="ru-RU" dirty="0"/>
                      <a:t>
</a:t>
                    </a:r>
                    <a:r>
                      <a:rPr lang="ru-RU" dirty="0" smtClean="0"/>
                      <a:t>0,1%</a:t>
                    </a:r>
                    <a:endParaRPr lang="ru-RU" dirty="0"/>
                  </a:p>
                </c:rich>
              </c:tx>
              <c:dLblPos val="bestFit"/>
              <c:showCatName val="1"/>
              <c:showPercent val="1"/>
            </c:dLbl>
            <c:dLbl>
              <c:idx val="6"/>
              <c:layout>
                <c:manualLayout>
                  <c:x val="0.33190262108924118"/>
                  <c:y val="0.30570374659225896"/>
                </c:manualLayout>
              </c:layout>
              <c:tx>
                <c:rich>
                  <a:bodyPr/>
                  <a:lstStyle/>
                  <a:p>
                    <a:r>
                      <a:rPr lang="ru-RU" dirty="0" smtClean="0"/>
                      <a:t>Национальное единство</a:t>
                    </a:r>
                    <a:r>
                      <a:rPr lang="ru-RU" dirty="0"/>
                      <a:t>
</a:t>
                    </a:r>
                    <a:r>
                      <a:rPr lang="ru-RU" dirty="0" smtClean="0"/>
                      <a:t>0,004%</a:t>
                    </a:r>
                    <a:endParaRPr lang="ru-RU" dirty="0"/>
                  </a:p>
                </c:rich>
              </c:tx>
              <c:showVal val="1"/>
              <c:showSerName val="1"/>
            </c:dLbl>
            <c:dLbl>
              <c:idx val="7"/>
              <c:layout>
                <c:manualLayout>
                  <c:x val="2.8352939416987848E-2"/>
                  <c:y val="0.31571794729360736"/>
                </c:manualLayout>
              </c:layout>
              <c:tx>
                <c:rich>
                  <a:bodyPr/>
                  <a:lstStyle/>
                  <a:p>
                    <a:r>
                      <a:rPr lang="ru-RU" dirty="0"/>
                      <a:t>Молодежь  
</a:t>
                    </a:r>
                    <a:r>
                      <a:rPr lang="ru-RU" dirty="0" smtClean="0"/>
                      <a:t>0,7%</a:t>
                    </a:r>
                    <a:endParaRPr lang="ru-RU" dirty="0"/>
                  </a:p>
                </c:rich>
              </c:tx>
              <c:dLblPos val="bestFit"/>
              <c:showCatName val="1"/>
              <c:showPercent val="1"/>
            </c:dLbl>
            <c:dLbl>
              <c:idx val="8"/>
              <c:layout>
                <c:manualLayout>
                  <c:x val="-3.8703712408023276E-2"/>
                  <c:y val="0.30691906739707286"/>
                </c:manualLayout>
              </c:layout>
              <c:tx>
                <c:rich>
                  <a:bodyPr/>
                  <a:lstStyle/>
                  <a:p>
                    <a:r>
                      <a:rPr lang="ru-RU" dirty="0"/>
                      <a:t>СОНКО 
</a:t>
                    </a:r>
                    <a:r>
                      <a:rPr lang="ru-RU" dirty="0" smtClean="0"/>
                      <a:t>0,1%</a:t>
                    </a:r>
                    <a:endParaRPr lang="ru-RU" dirty="0"/>
                  </a:p>
                </c:rich>
              </c:tx>
              <c:dLblPos val="bestFit"/>
              <c:showCatName val="1"/>
              <c:showPercent val="1"/>
            </c:dLbl>
            <c:dLbl>
              <c:idx val="9"/>
              <c:layout>
                <c:manualLayout>
                  <c:x val="0.11520850300379849"/>
                  <c:y val="2.7651664060118791E-2"/>
                </c:manualLayout>
              </c:layout>
              <c:tx>
                <c:rich>
                  <a:bodyPr/>
                  <a:lstStyle/>
                  <a:p>
                    <a:r>
                      <a:rPr lang="ru-RU" dirty="0"/>
                      <a:t>Образование  
</a:t>
                    </a:r>
                    <a:r>
                      <a:rPr lang="ru-RU" dirty="0" smtClean="0"/>
                      <a:t>77,2%</a:t>
                    </a:r>
                    <a:endParaRPr lang="ru-RU" dirty="0"/>
                  </a:p>
                </c:rich>
              </c:tx>
              <c:dLblPos val="bestFit"/>
              <c:showCatName val="1"/>
              <c:showPercent val="1"/>
            </c:dLbl>
            <c:dLbl>
              <c:idx val="10"/>
              <c:layout>
                <c:manualLayout>
                  <c:x val="-1.7267312178988689E-3"/>
                  <c:y val="-0.20147209426872797"/>
                </c:manualLayout>
              </c:layout>
              <c:tx>
                <c:rich>
                  <a:bodyPr/>
                  <a:lstStyle/>
                  <a:p>
                    <a:r>
                      <a:rPr lang="ru-RU" dirty="0"/>
                      <a:t>Культура  
</a:t>
                    </a:r>
                    <a:r>
                      <a:rPr lang="ru-RU" dirty="0" smtClean="0"/>
                      <a:t>1,1%</a:t>
                    </a:r>
                    <a:endParaRPr lang="ru-RU" dirty="0"/>
                  </a:p>
                </c:rich>
              </c:tx>
              <c:dLblPos val="bestFit"/>
              <c:showCatName val="1"/>
              <c:showPercent val="1"/>
            </c:dLbl>
            <c:dLbl>
              <c:idx val="11"/>
              <c:layout>
                <c:manualLayout>
                  <c:x val="8.4718471451890237E-2"/>
                  <c:y val="-0.23927950313213103"/>
                </c:manualLayout>
              </c:layout>
              <c:tx>
                <c:rich>
                  <a:bodyPr/>
                  <a:lstStyle/>
                  <a:p>
                    <a:r>
                      <a:rPr lang="ru-RU" dirty="0"/>
                      <a:t> Забота 
</a:t>
                    </a:r>
                    <a:r>
                      <a:rPr lang="ru-RU" dirty="0" smtClean="0"/>
                      <a:t>1,2%</a:t>
                    </a:r>
                    <a:endParaRPr lang="ru-RU" dirty="0"/>
                  </a:p>
                </c:rich>
              </c:tx>
              <c:dLblPos val="bestFit"/>
              <c:showCatName val="1"/>
              <c:showPercent val="1"/>
            </c:dLbl>
            <c:dLbl>
              <c:idx val="12"/>
              <c:layout>
                <c:manualLayout>
                  <c:x val="0.17286861288916641"/>
                  <c:y val="-0.26929931574554394"/>
                </c:manualLayout>
              </c:layout>
              <c:tx>
                <c:rich>
                  <a:bodyPr/>
                  <a:lstStyle/>
                  <a:p>
                    <a:r>
                      <a:rPr lang="ru-RU" dirty="0" smtClean="0"/>
                      <a:t>Поведение </a:t>
                    </a:r>
                    <a:r>
                      <a:rPr lang="ru-RU" dirty="0"/>
                      <a:t>участников дорожного движения
</a:t>
                    </a:r>
                    <a:r>
                      <a:rPr lang="ru-RU" dirty="0" smtClean="0"/>
                      <a:t>0,005%</a:t>
                    </a:r>
                    <a:endParaRPr lang="ru-RU" dirty="0"/>
                  </a:p>
                </c:rich>
              </c:tx>
              <c:dLblPos val="bestFit"/>
              <c:showCatName val="1"/>
              <c:showPercent val="1"/>
            </c:dLbl>
            <c:dLbl>
              <c:idx val="13"/>
              <c:layout>
                <c:manualLayout>
                  <c:x val="0.16653876065052611"/>
                  <c:y val="-0.16460849079447074"/>
                </c:manualLayout>
              </c:layout>
              <c:tx>
                <c:rich>
                  <a:bodyPr/>
                  <a:lstStyle/>
                  <a:p>
                    <a:r>
                      <a:rPr lang="ru-RU" dirty="0" smtClean="0"/>
                      <a:t>Туризм</a:t>
                    </a:r>
                    <a:r>
                      <a:rPr lang="ru-RU" dirty="0"/>
                      <a:t>
</a:t>
                    </a:r>
                    <a:r>
                      <a:rPr lang="ru-RU" dirty="0" smtClean="0"/>
                      <a:t>0,006%</a:t>
                    </a:r>
                    <a:endParaRPr lang="ru-RU" dirty="0"/>
                  </a:p>
                </c:rich>
              </c:tx>
              <c:dLblPos val="bestFit"/>
              <c:showCatName val="1"/>
              <c:showPercent val="1"/>
            </c:dLbl>
            <c:dLbl>
              <c:idx val="14"/>
              <c:tx>
                <c:rich>
                  <a:bodyPr/>
                  <a:lstStyle/>
                  <a:p>
                    <a:r>
                      <a:rPr lang="ru-RU" dirty="0" smtClean="0"/>
                      <a:t>Спорт</a:t>
                    </a:r>
                    <a:r>
                      <a:rPr lang="ru-RU" dirty="0"/>
                      <a:t>
</a:t>
                    </a:r>
                    <a:r>
                      <a:rPr lang="ru-RU" dirty="0" smtClean="0"/>
                      <a:t>4,5%</a:t>
                    </a:r>
                    <a:endParaRPr lang="ru-RU" dirty="0"/>
                  </a:p>
                </c:rich>
              </c:tx>
              <c:showVal val="1"/>
              <c:showSerName val="1"/>
            </c:dLbl>
            <c:dLbl>
              <c:idx val="15"/>
              <c:layout>
                <c:manualLayout>
                  <c:x val="5.5453026586789494E-2"/>
                  <c:y val="0.1247147752813795"/>
                </c:manualLayout>
              </c:layout>
              <c:tx>
                <c:rich>
                  <a:bodyPr/>
                  <a:lstStyle/>
                  <a:p>
                    <a:r>
                      <a:rPr lang="ru-RU" dirty="0"/>
                      <a:t>Финансы 
</a:t>
                    </a:r>
                    <a:r>
                      <a:rPr lang="ru-RU" dirty="0" smtClean="0"/>
                      <a:t>6,0%</a:t>
                    </a:r>
                    <a:endParaRPr lang="ru-RU" dirty="0"/>
                  </a:p>
                </c:rich>
              </c:tx>
              <c:dLblPos val="bestFit"/>
              <c:showCatName val="1"/>
              <c:showPercent val="1"/>
            </c:dLbl>
            <c:dLbl>
              <c:idx val="16"/>
              <c:layout>
                <c:manualLayout>
                  <c:x val="-0.10154595617321999"/>
                  <c:y val="-8.3418971966077865E-2"/>
                </c:manualLayout>
              </c:layout>
              <c:tx>
                <c:rich>
                  <a:bodyPr rot="780000"/>
                  <a:lstStyle/>
                  <a:p>
                    <a:pPr>
                      <a:defRPr sz="1200" b="1"/>
                    </a:pPr>
                    <a:r>
                      <a:rPr lang="ru-RU" dirty="0"/>
                      <a:t>Информационные </a:t>
                    </a:r>
                    <a:endParaRPr lang="ru-RU" dirty="0" smtClean="0"/>
                  </a:p>
                  <a:p>
                    <a:pPr>
                      <a:defRPr sz="1200" b="1"/>
                    </a:pPr>
                    <a:r>
                      <a:rPr lang="ru-RU" dirty="0" smtClean="0"/>
                      <a:t>технологии </a:t>
                    </a:r>
                    <a:r>
                      <a:rPr lang="ru-RU" dirty="0"/>
                      <a:t>
</a:t>
                    </a:r>
                    <a:r>
                      <a:rPr lang="ru-RU" dirty="0" smtClean="0"/>
                      <a:t>0,03%</a:t>
                    </a:r>
                    <a:endParaRPr lang="ru-RU" dirty="0"/>
                  </a:p>
                </c:rich>
              </c:tx>
              <c:numFmt formatCode="0.00%" sourceLinked="0"/>
              <c:spPr/>
              <c:dLblPos val="bestFit"/>
              <c:showCatName val="1"/>
              <c:showPercent val="1"/>
            </c:dLbl>
            <c:dLbl>
              <c:idx val="17"/>
              <c:layout>
                <c:manualLayout>
                  <c:x val="0"/>
                  <c:y val="-0.24544957967633249"/>
                </c:manualLayout>
              </c:layout>
              <c:tx>
                <c:rich>
                  <a:bodyPr/>
                  <a:lstStyle/>
                  <a:p>
                    <a:r>
                      <a:rPr lang="ru-RU" dirty="0"/>
                      <a:t>Охрана окружающей среды 
</a:t>
                    </a:r>
                    <a:r>
                      <a:rPr lang="ru-RU" dirty="0" smtClean="0"/>
                      <a:t>0,02%</a:t>
                    </a:r>
                    <a:endParaRPr lang="ru-RU" dirty="0"/>
                  </a:p>
                </c:rich>
              </c:tx>
              <c:dLblPos val="bestFit"/>
              <c:showCatName val="1"/>
              <c:showPercent val="1"/>
            </c:dLbl>
            <c:dLbl>
              <c:idx val="18"/>
              <c:layout>
                <c:manualLayout>
                  <c:x val="6.7712383809206559E-3"/>
                  <c:y val="-6.8388946812177595E-2"/>
                </c:manualLayout>
              </c:layout>
              <c:tx>
                <c:rich>
                  <a:bodyPr rot="-4020000"/>
                  <a:lstStyle/>
                  <a:p>
                    <a:pPr>
                      <a:defRPr sz="1200" b="1"/>
                    </a:pPr>
                    <a:r>
                      <a:rPr lang="ru-RU" dirty="0"/>
                      <a:t>Безопасность  
</a:t>
                    </a:r>
                    <a:r>
                      <a:rPr lang="ru-RU" dirty="0" smtClean="0"/>
                      <a:t>0,2%</a:t>
                    </a:r>
                    <a:endParaRPr lang="ru-RU" dirty="0"/>
                  </a:p>
                </c:rich>
              </c:tx>
              <c:numFmt formatCode="0.00%" sourceLinked="0"/>
              <c:spPr/>
              <c:dLblPos val="bestFit"/>
              <c:showCatName val="1"/>
              <c:showPercent val="1"/>
            </c:dLbl>
            <c:dLbl>
              <c:idx val="19"/>
              <c:layout>
                <c:manualLayout>
                  <c:x val="2.1237854884810819E-2"/>
                  <c:y val="2.2928364084902246E-3"/>
                </c:manualLayout>
              </c:layout>
              <c:tx>
                <c:rich>
                  <a:bodyPr/>
                  <a:lstStyle/>
                  <a:p>
                    <a:r>
                      <a:rPr lang="ru-RU" dirty="0" smtClean="0"/>
                      <a:t>Дороги</a:t>
                    </a:r>
                    <a:r>
                      <a:rPr lang="ru-RU" dirty="0"/>
                      <a:t>
</a:t>
                    </a:r>
                    <a:r>
                      <a:rPr lang="ru-RU" dirty="0" smtClean="0"/>
                      <a:t>0,3%</a:t>
                    </a:r>
                    <a:endParaRPr lang="ru-RU" dirty="0"/>
                  </a:p>
                </c:rich>
              </c:tx>
              <c:showVal val="1"/>
              <c:showSerName val="1"/>
            </c:dLbl>
            <c:dLbl>
              <c:idx val="20"/>
              <c:tx>
                <c:rich>
                  <a:bodyPr/>
                  <a:lstStyle/>
                  <a:p>
                    <a:r>
                      <a:rPr lang="ru-RU" dirty="0"/>
                      <a:t>Жилье 
</a:t>
                    </a:r>
                    <a:r>
                      <a:rPr lang="ru-RU" dirty="0" smtClean="0"/>
                      <a:t>1,6%</a:t>
                    </a:r>
                    <a:endParaRPr lang="ru-RU" dirty="0"/>
                  </a:p>
                </c:rich>
              </c:tx>
              <c:dLblPos val="bestFit"/>
              <c:showCatName val="1"/>
              <c:showPercent val="1"/>
            </c:dLbl>
            <c:dLbl>
              <c:idx val="21"/>
              <c:tx>
                <c:rich>
                  <a:bodyPr/>
                  <a:lstStyle/>
                  <a:p>
                    <a:r>
                      <a:rPr lang="ru-RU" dirty="0" smtClean="0"/>
                      <a:t>Иные</a:t>
                    </a:r>
                    <a:r>
                      <a:rPr lang="ru-RU" dirty="0"/>
                      <a:t>
</a:t>
                    </a:r>
                    <a:r>
                      <a:rPr lang="ru-RU" dirty="0" smtClean="0"/>
                      <a:t>12,83%</a:t>
                    </a:r>
                    <a:endParaRPr lang="ru-RU" dirty="0"/>
                  </a:p>
                </c:rich>
              </c:tx>
              <c:dLblPos val="bestFit"/>
              <c:showCatName val="1"/>
              <c:showPercent val="1"/>
            </c:dLbl>
            <c:numFmt formatCode="0.00%" sourceLinked="0"/>
            <c:txPr>
              <a:bodyPr/>
              <a:lstStyle/>
              <a:p>
                <a:pPr>
                  <a:defRPr sz="1200" b="1"/>
                </a:pPr>
                <a:endParaRPr lang="ru-RU"/>
              </a:p>
            </c:txPr>
            <c:dLblPos val="bestFit"/>
            <c:showCatName val="1"/>
            <c:showPercent val="1"/>
            <c:showLeaderLines val="1"/>
          </c:dLbls>
          <c:cat>
            <c:strRef>
              <c:f>Лист1!$A$2:$A$22</c:f>
              <c:strCache>
                <c:ptCount val="21"/>
                <c:pt idx="0">
                  <c:v>Реклама </c:v>
                </c:pt>
                <c:pt idx="1">
                  <c:v>Защита прав потребителей  </c:v>
                </c:pt>
                <c:pt idx="2">
                  <c:v>Предпринимательство  </c:v>
                </c:pt>
                <c:pt idx="3">
                  <c:v>Сельского хозяйства  </c:v>
                </c:pt>
                <c:pt idx="4">
                  <c:v>Инвестиции </c:v>
                </c:pt>
                <c:pt idx="5">
                  <c:v>Энегроэффективность  </c:v>
                </c:pt>
                <c:pt idx="6">
                  <c:v>Национальное единство</c:v>
                </c:pt>
                <c:pt idx="7">
                  <c:v>Молодежь  </c:v>
                </c:pt>
                <c:pt idx="8">
                  <c:v>СОНКО </c:v>
                </c:pt>
                <c:pt idx="9">
                  <c:v>Образование  </c:v>
                </c:pt>
                <c:pt idx="10">
                  <c:v>Культура  </c:v>
                </c:pt>
                <c:pt idx="11">
                  <c:v> Забота </c:v>
                </c:pt>
                <c:pt idx="12">
                  <c:v>Поведение участников дорожного движения</c:v>
                </c:pt>
                <c:pt idx="13">
                  <c:v>Туризм</c:v>
                </c:pt>
                <c:pt idx="14">
                  <c:v>Спорт  </c:v>
                </c:pt>
                <c:pt idx="15">
                  <c:v>Финансы </c:v>
                </c:pt>
                <c:pt idx="16">
                  <c:v>Информационные технологии </c:v>
                </c:pt>
                <c:pt idx="17">
                  <c:v>Охрана окружающей среды </c:v>
                </c:pt>
                <c:pt idx="18">
                  <c:v>Безопасность  </c:v>
                </c:pt>
                <c:pt idx="19">
                  <c:v>Дороги  </c:v>
                </c:pt>
                <c:pt idx="20">
                  <c:v>Жилье </c:v>
                </c:pt>
              </c:strCache>
            </c:strRef>
          </c:cat>
          <c:val>
            <c:numRef>
              <c:f>Лист1!$B$2:$B$22</c:f>
              <c:numCache>
                <c:formatCode>General</c:formatCode>
                <c:ptCount val="21"/>
                <c:pt idx="0">
                  <c:v>0.1</c:v>
                </c:pt>
                <c:pt idx="1">
                  <c:v>1.0000000000000021E-5</c:v>
                </c:pt>
                <c:pt idx="2">
                  <c:v>0.1</c:v>
                </c:pt>
                <c:pt idx="3">
                  <c:v>0.1</c:v>
                </c:pt>
                <c:pt idx="4">
                  <c:v>0.30000000000000027</c:v>
                </c:pt>
                <c:pt idx="5">
                  <c:v>0.1</c:v>
                </c:pt>
                <c:pt idx="6">
                  <c:v>4.0000000000000044E-3</c:v>
                </c:pt>
                <c:pt idx="7">
                  <c:v>0.70000000000000051</c:v>
                </c:pt>
                <c:pt idx="8">
                  <c:v>0.1</c:v>
                </c:pt>
                <c:pt idx="9">
                  <c:v>77.2</c:v>
                </c:pt>
                <c:pt idx="10">
                  <c:v>1.1000000000000001</c:v>
                </c:pt>
                <c:pt idx="11">
                  <c:v>1.2</c:v>
                </c:pt>
                <c:pt idx="12">
                  <c:v>5.0000000000000044E-3</c:v>
                </c:pt>
                <c:pt idx="13">
                  <c:v>6.0000000000000079E-3</c:v>
                </c:pt>
                <c:pt idx="14">
                  <c:v>4.5</c:v>
                </c:pt>
                <c:pt idx="15">
                  <c:v>6</c:v>
                </c:pt>
                <c:pt idx="16">
                  <c:v>3.000000000000002E-2</c:v>
                </c:pt>
                <c:pt idx="17">
                  <c:v>0.2</c:v>
                </c:pt>
                <c:pt idx="18">
                  <c:v>0.2</c:v>
                </c:pt>
                <c:pt idx="19">
                  <c:v>0.30000000000000027</c:v>
                </c:pt>
                <c:pt idx="20">
                  <c:v>1.6</c:v>
                </c:pt>
              </c:numCache>
            </c:numRef>
          </c:val>
        </c:ser>
        <c:dLbls>
          <c:showCatName val="1"/>
          <c:showPercent val="1"/>
        </c:dLbls>
        <c:gapWidth val="106"/>
        <c:secondPieSize val="75"/>
        <c:serLines>
          <c:spPr>
            <a:ln w="19050">
              <a:solidFill>
                <a:schemeClr val="accent5">
                  <a:lumMod val="40000"/>
                  <a:lumOff val="60000"/>
                </a:schemeClr>
              </a:solidFill>
              <a:prstDash val="solid"/>
            </a:ln>
          </c:spPr>
        </c:serLines>
      </c:ofPieChart>
    </c:plotArea>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10"/>
  <c:chart>
    <c:autoTitleDeleted val="1"/>
    <c:plotArea>
      <c:layout>
        <c:manualLayout>
          <c:layoutTarget val="inner"/>
          <c:xMode val="edge"/>
          <c:yMode val="edge"/>
          <c:x val="9.7135975276251604E-2"/>
          <c:y val="6.25E-2"/>
          <c:w val="0.38336418816712753"/>
          <c:h val="0.79739751138762349"/>
        </c:manualLayout>
      </c:layout>
      <c:pieChart>
        <c:varyColors val="1"/>
        <c:ser>
          <c:idx val="0"/>
          <c:order val="0"/>
          <c:tx>
            <c:strRef>
              <c:f>Лист1!$B$1</c:f>
              <c:strCache>
                <c:ptCount val="1"/>
                <c:pt idx="0">
                  <c:v>млн. руб.</c:v>
                </c:pt>
              </c:strCache>
            </c:strRef>
          </c:tx>
          <c:explosion val="25"/>
          <c:dLbls>
            <c:dLbl>
              <c:idx val="0"/>
              <c:layout>
                <c:manualLayout>
                  <c:x val="0.16323486760018119"/>
                  <c:y val="0.11131263192978558"/>
                </c:manualLayout>
              </c:layout>
              <c:tx>
                <c:rich>
                  <a:bodyPr/>
                  <a:lstStyle/>
                  <a:p>
                    <a:r>
                      <a:rPr lang="en-US" smtClean="0"/>
                      <a:t>2</a:t>
                    </a:r>
                    <a:r>
                      <a:rPr lang="ru-RU" smtClean="0"/>
                      <a:t> </a:t>
                    </a:r>
                    <a:r>
                      <a:rPr lang="en-US" smtClean="0"/>
                      <a:t>287,9 </a:t>
                    </a:r>
                    <a:r>
                      <a:rPr lang="ru-RU" smtClean="0"/>
                      <a:t>(</a:t>
                    </a:r>
                    <a:r>
                      <a:rPr lang="en-US" smtClean="0"/>
                      <a:t>76,4%</a:t>
                    </a:r>
                    <a:r>
                      <a:rPr lang="ru-RU" smtClean="0"/>
                      <a:t>)</a:t>
                    </a:r>
                    <a:endParaRPr lang="en-US"/>
                  </a:p>
                </c:rich>
              </c:tx>
              <c:showVal val="1"/>
              <c:showPercent val="1"/>
              <c:separator> </c:separator>
            </c:dLbl>
            <c:dLbl>
              <c:idx val="1"/>
              <c:tx>
                <c:rich>
                  <a:bodyPr/>
                  <a:lstStyle/>
                  <a:p>
                    <a:r>
                      <a:rPr lang="en-US"/>
                      <a:t>6,3 </a:t>
                    </a:r>
                    <a:r>
                      <a:rPr lang="ru-RU" smtClean="0"/>
                      <a:t>(</a:t>
                    </a:r>
                    <a:r>
                      <a:rPr lang="en-US" smtClean="0"/>
                      <a:t>0,2%</a:t>
                    </a:r>
                    <a:r>
                      <a:rPr lang="ru-RU" smtClean="0"/>
                      <a:t>)</a:t>
                    </a:r>
                    <a:endParaRPr lang="en-US"/>
                  </a:p>
                </c:rich>
              </c:tx>
              <c:showVal val="1"/>
              <c:showPercent val="1"/>
              <c:separator> </c:separator>
            </c:dLbl>
            <c:dLbl>
              <c:idx val="2"/>
              <c:tx>
                <c:rich>
                  <a:bodyPr/>
                  <a:lstStyle/>
                  <a:p>
                    <a:r>
                      <a:rPr lang="en-US" dirty="0"/>
                      <a:t>568,2 </a:t>
                    </a:r>
                    <a:r>
                      <a:rPr lang="ru-RU" dirty="0" smtClean="0"/>
                      <a:t>(</a:t>
                    </a:r>
                    <a:r>
                      <a:rPr lang="en-US" dirty="0" smtClean="0"/>
                      <a:t>1</a:t>
                    </a:r>
                    <a:r>
                      <a:rPr lang="ru-RU" dirty="0" smtClean="0"/>
                      <a:t>8</a:t>
                    </a:r>
                    <a:r>
                      <a:rPr lang="en-US" dirty="0" smtClean="0"/>
                      <a:t>,</a:t>
                    </a:r>
                    <a:r>
                      <a:rPr lang="ru-RU" dirty="0" smtClean="0"/>
                      <a:t>9</a:t>
                    </a:r>
                    <a:r>
                      <a:rPr lang="en-US" dirty="0" smtClean="0"/>
                      <a:t>%</a:t>
                    </a:r>
                    <a:r>
                      <a:rPr lang="ru-RU" dirty="0" smtClean="0"/>
                      <a:t>)</a:t>
                    </a:r>
                    <a:endParaRPr lang="en-US" dirty="0"/>
                  </a:p>
                </c:rich>
              </c:tx>
              <c:showVal val="1"/>
              <c:showPercent val="1"/>
              <c:separator> </c:separator>
            </c:dLbl>
            <c:dLbl>
              <c:idx val="3"/>
              <c:tx>
                <c:rich>
                  <a:bodyPr/>
                  <a:lstStyle/>
                  <a:p>
                    <a:r>
                      <a:rPr lang="en-US"/>
                      <a:t>130,4 </a:t>
                    </a:r>
                    <a:r>
                      <a:rPr lang="ru-RU" smtClean="0"/>
                      <a:t>(</a:t>
                    </a:r>
                    <a:r>
                      <a:rPr lang="en-US" smtClean="0"/>
                      <a:t>4,4%</a:t>
                    </a:r>
                    <a:r>
                      <a:rPr lang="ru-RU" smtClean="0"/>
                      <a:t>)</a:t>
                    </a:r>
                    <a:endParaRPr lang="en-US"/>
                  </a:p>
                </c:rich>
              </c:tx>
              <c:showVal val="1"/>
              <c:showPercent val="1"/>
              <c:separator> </c:separator>
            </c:dLbl>
            <c:dLbl>
              <c:idx val="4"/>
              <c:tx>
                <c:rich>
                  <a:bodyPr/>
                  <a:lstStyle/>
                  <a:p>
                    <a:r>
                      <a:rPr lang="en-US"/>
                      <a:t>1,1 </a:t>
                    </a:r>
                    <a:r>
                      <a:rPr lang="ru-RU" smtClean="0"/>
                      <a:t>(</a:t>
                    </a:r>
                    <a:r>
                      <a:rPr lang="en-US" smtClean="0"/>
                      <a:t>0,</a:t>
                    </a:r>
                    <a:r>
                      <a:rPr lang="ru-RU" smtClean="0"/>
                      <a:t>1)</a:t>
                    </a:r>
                    <a:r>
                      <a:rPr lang="en-US" smtClean="0"/>
                      <a:t>%</a:t>
                    </a:r>
                    <a:endParaRPr lang="en-US"/>
                  </a:p>
                </c:rich>
              </c:tx>
              <c:showVal val="1"/>
              <c:showPercent val="1"/>
              <c:separator> </c:separator>
            </c:dLbl>
            <c:numFmt formatCode="0.0%" sourceLinked="0"/>
            <c:txPr>
              <a:bodyPr/>
              <a:lstStyle/>
              <a:p>
                <a:pPr>
                  <a:defRPr sz="1200" b="1">
                    <a:effectLst/>
                  </a:defRPr>
                </a:pPr>
                <a:endParaRPr lang="ru-RU"/>
              </a:p>
            </c:txPr>
            <c:showVal val="1"/>
            <c:showPercent val="1"/>
            <c:separator> </c:separator>
            <c:showLeaderLines val="1"/>
          </c:dLbls>
          <c:cat>
            <c:strRef>
              <c:f>Лист1!$A$2:$A$6</c:f>
              <c:strCache>
                <c:ptCount val="5"/>
                <c:pt idx="0">
                  <c:v>Образование</c:v>
                </c:pt>
                <c:pt idx="1">
                  <c:v>Коммунальное хозяйство (газификация)</c:v>
                </c:pt>
                <c:pt idx="2">
                  <c:v>Спорт</c:v>
                </c:pt>
                <c:pt idx="3">
                  <c:v>Прочие объекты</c:v>
                </c:pt>
                <c:pt idx="4">
                  <c:v>Предпринимательство</c:v>
                </c:pt>
              </c:strCache>
            </c:strRef>
          </c:cat>
          <c:val>
            <c:numRef>
              <c:f>Лист1!$B$2:$B$6</c:f>
              <c:numCache>
                <c:formatCode>General</c:formatCode>
                <c:ptCount val="5"/>
                <c:pt idx="0">
                  <c:v>2287.9</c:v>
                </c:pt>
                <c:pt idx="1">
                  <c:v>6.3</c:v>
                </c:pt>
                <c:pt idx="2">
                  <c:v>568.20000000000005</c:v>
                </c:pt>
                <c:pt idx="3">
                  <c:v>130.4</c:v>
                </c:pt>
                <c:pt idx="4">
                  <c:v>1.1000000000000001</c:v>
                </c:pt>
              </c:numCache>
            </c:numRef>
          </c:val>
        </c:ser>
        <c:dLbls>
          <c:showPercent val="1"/>
        </c:dLbls>
        <c:firstSliceAng val="125"/>
      </c:pieChart>
    </c:plotArea>
    <c:legend>
      <c:legendPos val="r"/>
      <c:layout>
        <c:manualLayout>
          <c:xMode val="edge"/>
          <c:yMode val="edge"/>
          <c:x val="0.59548184780234981"/>
          <c:y val="0.15927258082435294"/>
          <c:w val="0.32061221295924508"/>
          <c:h val="0.61741750916564708"/>
        </c:manualLayout>
      </c:layout>
      <c:txPr>
        <a:bodyPr/>
        <a:lstStyle/>
        <a:p>
          <a:pPr>
            <a:defRPr sz="1200"/>
          </a:pPr>
          <a:endParaRPr lang="ru-RU"/>
        </a:p>
      </c:txPr>
    </c:legend>
    <c:plotVisOnly val="1"/>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percentStacked"/>
        <c:ser>
          <c:idx val="0"/>
          <c:order val="0"/>
          <c:tx>
            <c:strRef>
              <c:f>Лист1!$B$1</c:f>
              <c:strCache>
                <c:ptCount val="1"/>
                <c:pt idx="0">
                  <c:v>Федеральные средств</c:v>
                </c:pt>
              </c:strCache>
            </c:strRef>
          </c:tx>
          <c:dLbls>
            <c:dLbl>
              <c:idx val="2"/>
              <c:layout>
                <c:manualLayout>
                  <c:x val="6.2859824691843383E-2"/>
                  <c:y val="4.4829794529758271E-2"/>
                </c:manualLayout>
              </c:layout>
              <c:spPr>
                <a:solidFill>
                  <a:schemeClr val="accent1"/>
                </a:solidFill>
                <a:ln>
                  <a:solidFill>
                    <a:schemeClr val="accent1"/>
                  </a:solidFill>
                </a:ln>
              </c:spPr>
              <c:txPr>
                <a:bodyPr/>
                <a:lstStyle/>
                <a:p>
                  <a:pPr>
                    <a:defRPr sz="1000" b="1"/>
                  </a:pPr>
                  <a:endParaRPr lang="ru-RU"/>
                </a:p>
              </c:txPr>
              <c:dLblPos val="ctr"/>
              <c:showVal val="1"/>
            </c:dLbl>
            <c:txPr>
              <a:bodyPr/>
              <a:lstStyle/>
              <a:p>
                <a:pPr>
                  <a:defRPr sz="1000" b="1"/>
                </a:pPr>
                <a:endParaRPr lang="ru-RU"/>
              </a:p>
            </c:txPr>
            <c:dLblPos val="inBase"/>
            <c:showVal val="1"/>
          </c:dLbls>
          <c:cat>
            <c:strRef>
              <c:f>Лист1!$A$2:$A$11</c:f>
              <c:strCache>
                <c:ptCount val="10"/>
                <c:pt idx="0">
                  <c:v>Реализация национальных проектов</c:v>
                </c:pt>
                <c:pt idx="1">
                  <c:v>Развитие дошкольного образования детей</c:v>
                </c:pt>
                <c:pt idx="2">
                  <c:v>Развитие начального, общего, основного и среднего общего образования</c:v>
                </c:pt>
                <c:pt idx="3">
                  <c:v>Развитие дополнительного образования детей, подростков и молодежи</c:v>
                </c:pt>
                <c:pt idx="4">
                  <c:v>Поддержка одаренных детей и талантливой молодежи</c:v>
                </c:pt>
                <c:pt idx="5">
                  <c:v>Поддержка и развитие кадрового потенциала системы образования</c:v>
                </c:pt>
                <c:pt idx="6">
                  <c:v>Развитие системы отдыха, оздоровления, занятости детей, подростков и молодежи</c:v>
                </c:pt>
                <c:pt idx="7">
                  <c:v>Обеспечение деятельности учреждений</c:v>
                </c:pt>
                <c:pt idx="8">
                  <c:v>Компенсация родительской платы</c:v>
                </c:pt>
                <c:pt idx="9">
                  <c:v>Питание</c:v>
                </c:pt>
              </c:strCache>
            </c:strRef>
          </c:cat>
          <c:val>
            <c:numRef>
              <c:f>Лист1!$B$2:$B$11</c:f>
              <c:numCache>
                <c:formatCode>General</c:formatCode>
                <c:ptCount val="10"/>
                <c:pt idx="0" formatCode="0.0">
                  <c:v>456130.7</c:v>
                </c:pt>
                <c:pt idx="2" formatCode="0.0">
                  <c:v>136359.1</c:v>
                </c:pt>
              </c:numCache>
            </c:numRef>
          </c:val>
        </c:ser>
        <c:ser>
          <c:idx val="1"/>
          <c:order val="1"/>
          <c:tx>
            <c:strRef>
              <c:f>Лист1!$C$1</c:f>
              <c:strCache>
                <c:ptCount val="1"/>
                <c:pt idx="0">
                  <c:v>Областные средств</c:v>
                </c:pt>
              </c:strCache>
            </c:strRef>
          </c:tx>
          <c:dLbls>
            <c:dLbl>
              <c:idx val="3"/>
              <c:layout>
                <c:manualLayout>
                  <c:x val="5.2156954070630389E-2"/>
                  <c:y val="4.2694914342575919E-2"/>
                </c:manualLayout>
              </c:layout>
              <c:spPr>
                <a:solidFill>
                  <a:schemeClr val="accent2"/>
                </a:solidFill>
                <a:ln>
                  <a:solidFill>
                    <a:schemeClr val="accent2"/>
                  </a:solidFill>
                </a:ln>
              </c:spPr>
              <c:txPr>
                <a:bodyPr rot="0"/>
                <a:lstStyle/>
                <a:p>
                  <a:pPr>
                    <a:defRPr sz="1000" b="1"/>
                  </a:pPr>
                  <a:endParaRPr lang="ru-RU"/>
                </a:p>
              </c:txPr>
              <c:dLblPos val="ctr"/>
              <c:showVal val="1"/>
            </c:dLbl>
            <c:dLbl>
              <c:idx val="6"/>
              <c:layout>
                <c:manualLayout>
                  <c:x val="4.6637624309549722E-2"/>
                  <c:y val="4.0559866067826696E-2"/>
                </c:manualLayout>
              </c:layout>
              <c:spPr>
                <a:solidFill>
                  <a:schemeClr val="accent2"/>
                </a:solidFill>
                <a:ln>
                  <a:solidFill>
                    <a:schemeClr val="accent2"/>
                  </a:solidFill>
                </a:ln>
              </c:spPr>
              <c:txPr>
                <a:bodyPr rot="0"/>
                <a:lstStyle/>
                <a:p>
                  <a:pPr>
                    <a:defRPr sz="1000" b="1"/>
                  </a:pPr>
                  <a:endParaRPr lang="ru-RU"/>
                </a:p>
              </c:txPr>
              <c:dLblPos val="ctr"/>
              <c:showVal val="1"/>
            </c:dLbl>
            <c:spPr>
              <a:solidFill>
                <a:schemeClr val="accent2"/>
              </a:solidFill>
            </c:spPr>
            <c:txPr>
              <a:bodyPr rot="0"/>
              <a:lstStyle/>
              <a:p>
                <a:pPr>
                  <a:defRPr sz="1000" b="1"/>
                </a:pPr>
                <a:endParaRPr lang="ru-RU"/>
              </a:p>
            </c:txPr>
            <c:dLblPos val="inEnd"/>
            <c:showVal val="1"/>
          </c:dLbls>
          <c:cat>
            <c:strRef>
              <c:f>Лист1!$A$2:$A$11</c:f>
              <c:strCache>
                <c:ptCount val="10"/>
                <c:pt idx="0">
                  <c:v>Реализация национальных проектов</c:v>
                </c:pt>
                <c:pt idx="1">
                  <c:v>Развитие дошкольного образования детей</c:v>
                </c:pt>
                <c:pt idx="2">
                  <c:v>Развитие начального, общего, основного и среднего общего образования</c:v>
                </c:pt>
                <c:pt idx="3">
                  <c:v>Развитие дополнительного образования детей, подростков и молодежи</c:v>
                </c:pt>
                <c:pt idx="4">
                  <c:v>Поддержка одаренных детей и талантливой молодежи</c:v>
                </c:pt>
                <c:pt idx="5">
                  <c:v>Поддержка и развитие кадрового потенциала системы образования</c:v>
                </c:pt>
                <c:pt idx="6">
                  <c:v>Развитие системы отдыха, оздоровления, занятости детей, подростков и молодежи</c:v>
                </c:pt>
                <c:pt idx="7">
                  <c:v>Обеспечение деятельности учреждений</c:v>
                </c:pt>
                <c:pt idx="8">
                  <c:v>Компенсация родительской платы</c:v>
                </c:pt>
                <c:pt idx="9">
                  <c:v>Питание</c:v>
                </c:pt>
              </c:strCache>
            </c:strRef>
          </c:cat>
          <c:val>
            <c:numRef>
              <c:f>Лист1!$C$2:$C$11</c:f>
              <c:numCache>
                <c:formatCode>0.0</c:formatCode>
                <c:ptCount val="10"/>
                <c:pt idx="0">
                  <c:v>474644.3</c:v>
                </c:pt>
                <c:pt idx="1">
                  <c:v>3707511.6</c:v>
                </c:pt>
                <c:pt idx="2">
                  <c:v>3700846.1</c:v>
                </c:pt>
                <c:pt idx="3">
                  <c:v>500</c:v>
                </c:pt>
                <c:pt idx="5">
                  <c:v>720</c:v>
                </c:pt>
                <c:pt idx="6">
                  <c:v>16242.4</c:v>
                </c:pt>
                <c:pt idx="8">
                  <c:v>21510.5</c:v>
                </c:pt>
                <c:pt idx="9">
                  <c:v>507190</c:v>
                </c:pt>
              </c:numCache>
            </c:numRef>
          </c:val>
        </c:ser>
        <c:ser>
          <c:idx val="2"/>
          <c:order val="2"/>
          <c:tx>
            <c:strRef>
              <c:f>Лист1!$D$1</c:f>
              <c:strCache>
                <c:ptCount val="1"/>
                <c:pt idx="0">
                  <c:v>Средства местного бюджета</c:v>
                </c:pt>
              </c:strCache>
            </c:strRef>
          </c:tx>
          <c:dLbls>
            <c:dLbl>
              <c:idx val="0"/>
              <c:layout>
                <c:manualLayout>
                  <c:x val="1.5121776592724282E-5"/>
                  <c:y val="0"/>
                </c:manualLayout>
              </c:layout>
              <c:dLblPos val="ctr"/>
              <c:showVal val="1"/>
            </c:dLbl>
            <c:txPr>
              <a:bodyPr/>
              <a:lstStyle/>
              <a:p>
                <a:pPr>
                  <a:defRPr sz="1000" b="1"/>
                </a:pPr>
                <a:endParaRPr lang="ru-RU"/>
              </a:p>
            </c:txPr>
            <c:dLblPos val="inEnd"/>
            <c:showVal val="1"/>
          </c:dLbls>
          <c:cat>
            <c:strRef>
              <c:f>Лист1!$A$2:$A$11</c:f>
              <c:strCache>
                <c:ptCount val="10"/>
                <c:pt idx="0">
                  <c:v>Реализация национальных проектов</c:v>
                </c:pt>
                <c:pt idx="1">
                  <c:v>Развитие дошкольного образования детей</c:v>
                </c:pt>
                <c:pt idx="2">
                  <c:v>Развитие начального, общего, основного и среднего общего образования</c:v>
                </c:pt>
                <c:pt idx="3">
                  <c:v>Развитие дополнительного образования детей, подростков и молодежи</c:v>
                </c:pt>
                <c:pt idx="4">
                  <c:v>Поддержка одаренных детей и талантливой молодежи</c:v>
                </c:pt>
                <c:pt idx="5">
                  <c:v>Поддержка и развитие кадрового потенциала системы образования</c:v>
                </c:pt>
                <c:pt idx="6">
                  <c:v>Развитие системы отдыха, оздоровления, занятости детей, подростков и молодежи</c:v>
                </c:pt>
                <c:pt idx="7">
                  <c:v>Обеспечение деятельности учреждений</c:v>
                </c:pt>
                <c:pt idx="8">
                  <c:v>Компенсация родительской платы</c:v>
                </c:pt>
                <c:pt idx="9">
                  <c:v>Питание</c:v>
                </c:pt>
              </c:strCache>
            </c:strRef>
          </c:cat>
          <c:val>
            <c:numRef>
              <c:f>Лист1!$D$2:$D$11</c:f>
              <c:numCache>
                <c:formatCode>0.0</c:formatCode>
                <c:ptCount val="10"/>
                <c:pt idx="0">
                  <c:v>80637.5</c:v>
                </c:pt>
                <c:pt idx="1">
                  <c:v>1874884.6</c:v>
                </c:pt>
                <c:pt idx="2">
                  <c:v>1995806.5</c:v>
                </c:pt>
                <c:pt idx="3">
                  <c:v>812046</c:v>
                </c:pt>
                <c:pt idx="4">
                  <c:v>5380</c:v>
                </c:pt>
                <c:pt idx="5">
                  <c:v>3879.1</c:v>
                </c:pt>
                <c:pt idx="6">
                  <c:v>190060.6</c:v>
                </c:pt>
                <c:pt idx="7">
                  <c:v>136083</c:v>
                </c:pt>
              </c:numCache>
            </c:numRef>
          </c:val>
        </c:ser>
        <c:dLbls>
          <c:showVal val="1"/>
        </c:dLbls>
        <c:overlap val="100"/>
        <c:axId val="175336832"/>
        <c:axId val="175342720"/>
      </c:barChart>
      <c:catAx>
        <c:axId val="175336832"/>
        <c:scaling>
          <c:orientation val="maxMin"/>
        </c:scaling>
        <c:axPos val="l"/>
        <c:tickLblPos val="none"/>
        <c:txPr>
          <a:bodyPr rot="0" anchor="ctr" anchorCtr="1"/>
          <a:lstStyle/>
          <a:p>
            <a:pPr>
              <a:defRPr sz="1200"/>
            </a:pPr>
            <a:endParaRPr lang="ru-RU"/>
          </a:p>
        </c:txPr>
        <c:crossAx val="175342720"/>
        <c:crosses val="autoZero"/>
        <c:auto val="1"/>
        <c:lblAlgn val="l"/>
        <c:lblOffset val="100"/>
        <c:tickMarkSkip val="1"/>
      </c:catAx>
      <c:valAx>
        <c:axId val="175342720"/>
        <c:scaling>
          <c:orientation val="minMax"/>
        </c:scaling>
        <c:delete val="1"/>
        <c:axPos val="t"/>
        <c:numFmt formatCode="0%" sourceLinked="1"/>
        <c:tickLblPos val="none"/>
        <c:crossAx val="175336832"/>
        <c:crosses val="autoZero"/>
        <c:crossBetween val="between"/>
      </c:valAx>
    </c:plotArea>
    <c:legend>
      <c:legendPos val="t"/>
      <c:layout>
        <c:manualLayout>
          <c:xMode val="edge"/>
          <c:yMode val="edge"/>
          <c:x val="1.1560503248926782E-2"/>
          <c:y val="1.2808272597692493E-2"/>
          <c:w val="0.89999989317426321"/>
          <c:h val="4.3769161982626516E-2"/>
        </c:manualLayout>
      </c:layout>
      <c:spPr>
        <a:ln w="6350"/>
      </c:spPr>
      <c:txPr>
        <a:bodyPr/>
        <a:lstStyle/>
        <a:p>
          <a:pPr>
            <a:defRPr sz="1200"/>
          </a:pPr>
          <a:endParaRPr lang="ru-RU"/>
        </a:p>
      </c:txPr>
    </c:legend>
    <c:plotVisOnly val="1"/>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percentStacked"/>
        <c:ser>
          <c:idx val="0"/>
          <c:order val="0"/>
          <c:tx>
            <c:strRef>
              <c:f>Лист1!$B$1</c:f>
              <c:strCache>
                <c:ptCount val="1"/>
                <c:pt idx="0">
                  <c:v>Областные средств</c:v>
                </c:pt>
              </c:strCache>
            </c:strRef>
          </c:tx>
          <c:dLbls>
            <c:dLbl>
              <c:idx val="1"/>
              <c:layout>
                <c:manualLayout>
                  <c:x val="7.006806935981473E-2"/>
                  <c:y val="7.258037947449103E-2"/>
                </c:manualLayout>
              </c:layout>
              <c:spPr>
                <a:solidFill>
                  <a:schemeClr val="accent1"/>
                </a:solidFill>
              </c:spPr>
              <c:txPr>
                <a:bodyPr/>
                <a:lstStyle/>
                <a:p>
                  <a:pPr>
                    <a:defRPr sz="1200" b="1"/>
                  </a:pPr>
                  <a:endParaRPr lang="ru-RU"/>
                </a:p>
              </c:txPr>
              <c:dLblPos val="ctr"/>
              <c:showVal val="1"/>
            </c:dLbl>
            <c:dLbl>
              <c:idx val="2"/>
              <c:layout>
                <c:manualLayout>
                  <c:x val="4.9292778010420507E-2"/>
                  <c:y val="7.6850812199123264E-2"/>
                </c:manualLayout>
              </c:layout>
              <c:spPr>
                <a:solidFill>
                  <a:schemeClr val="accent1"/>
                </a:solidFill>
                <a:ln>
                  <a:solidFill>
                    <a:schemeClr val="accent1"/>
                  </a:solidFill>
                </a:ln>
              </c:spPr>
              <c:txPr>
                <a:bodyPr/>
                <a:lstStyle/>
                <a:p>
                  <a:pPr>
                    <a:defRPr sz="1200" b="1"/>
                  </a:pPr>
                  <a:endParaRPr lang="ru-RU"/>
                </a:p>
              </c:txPr>
              <c:dLblPos val="ctr"/>
              <c:showVal val="1"/>
            </c:dLbl>
            <c:txPr>
              <a:bodyPr/>
              <a:lstStyle/>
              <a:p>
                <a:pPr>
                  <a:defRPr sz="1200" b="1"/>
                </a:pPr>
                <a:endParaRPr lang="ru-RU"/>
              </a:p>
            </c:txPr>
            <c:dLblPos val="inBase"/>
            <c:showVal val="1"/>
          </c:dLbls>
          <c:cat>
            <c:strRef>
              <c:f>Лист1!$A$2:$A$5</c:f>
              <c:strCache>
                <c:ptCount val="4"/>
                <c:pt idx="0">
                  <c:v>Развитие библиотечного обслуживания</c:v>
                </c:pt>
                <c:pt idx="1">
                  <c:v>Оказание муниципальных услуг в области культуры</c:v>
                </c:pt>
                <c:pt idx="2">
                  <c:v>Укрепление материально-технической базы школ искусств района, поддержка талантливой молодежи</c:v>
                </c:pt>
                <c:pt idx="3">
                  <c:v>Текущий и капитальный ремонт школ искусств района</c:v>
                </c:pt>
              </c:strCache>
            </c:strRef>
          </c:cat>
          <c:val>
            <c:numRef>
              <c:f>Лист1!$B$2:$B$5</c:f>
              <c:numCache>
                <c:formatCode>General</c:formatCode>
                <c:ptCount val="4"/>
                <c:pt idx="0">
                  <c:v>8937.7999999999902</c:v>
                </c:pt>
                <c:pt idx="1">
                  <c:v>5350</c:v>
                </c:pt>
                <c:pt idx="2">
                  <c:v>2948.7</c:v>
                </c:pt>
              </c:numCache>
            </c:numRef>
          </c:val>
        </c:ser>
        <c:ser>
          <c:idx val="1"/>
          <c:order val="1"/>
          <c:tx>
            <c:strRef>
              <c:f>Лист1!$C$1</c:f>
              <c:strCache>
                <c:ptCount val="1"/>
                <c:pt idx="0">
                  <c:v>Средства местного бюджета</c:v>
                </c:pt>
              </c:strCache>
            </c:strRef>
          </c:tx>
          <c:spPr>
            <a:solidFill>
              <a:srgbClr val="C00000"/>
            </a:solidFill>
          </c:spPr>
          <c:dLbls>
            <c:dLbl>
              <c:idx val="3"/>
              <c:spPr>
                <a:noFill/>
                <a:ln>
                  <a:solidFill>
                    <a:schemeClr val="accent2"/>
                  </a:solidFill>
                </a:ln>
              </c:spPr>
              <c:txPr>
                <a:bodyPr rot="0"/>
                <a:lstStyle/>
                <a:p>
                  <a:pPr>
                    <a:defRPr sz="1200" b="1"/>
                  </a:pPr>
                  <a:endParaRPr lang="ru-RU"/>
                </a:p>
              </c:txPr>
            </c:dLbl>
            <c:dLbl>
              <c:idx val="6"/>
              <c:spPr>
                <a:noFill/>
                <a:ln>
                  <a:solidFill>
                    <a:schemeClr val="accent2"/>
                  </a:solidFill>
                </a:ln>
              </c:spPr>
              <c:txPr>
                <a:bodyPr rot="0"/>
                <a:lstStyle/>
                <a:p>
                  <a:pPr>
                    <a:defRPr sz="1200" b="1"/>
                  </a:pPr>
                  <a:endParaRPr lang="ru-RU"/>
                </a:p>
              </c:txPr>
            </c:dLbl>
            <c:spPr>
              <a:noFill/>
            </c:spPr>
            <c:txPr>
              <a:bodyPr rot="0"/>
              <a:lstStyle/>
              <a:p>
                <a:pPr>
                  <a:defRPr sz="1200" b="1"/>
                </a:pPr>
                <a:endParaRPr lang="ru-RU"/>
              </a:p>
            </c:txPr>
            <c:dLblPos val="inEnd"/>
            <c:showVal val="1"/>
          </c:dLbls>
          <c:cat>
            <c:strRef>
              <c:f>Лист1!$A$2:$A$5</c:f>
              <c:strCache>
                <c:ptCount val="4"/>
                <c:pt idx="0">
                  <c:v>Развитие библиотечного обслуживания</c:v>
                </c:pt>
                <c:pt idx="1">
                  <c:v>Оказание муниципальных услуг в области культуры</c:v>
                </c:pt>
                <c:pt idx="2">
                  <c:v>Укрепление материально-технической базы школ искусств района, поддержка талантливой молодежи</c:v>
                </c:pt>
                <c:pt idx="3">
                  <c:v>Текущий и капитальный ремонт школ искусств района</c:v>
                </c:pt>
              </c:strCache>
            </c:strRef>
          </c:cat>
          <c:val>
            <c:numRef>
              <c:f>Лист1!$C$2:$C$5</c:f>
              <c:numCache>
                <c:formatCode>General</c:formatCode>
                <c:ptCount val="4"/>
                <c:pt idx="0">
                  <c:v>29902.400000000001</c:v>
                </c:pt>
                <c:pt idx="1">
                  <c:v>117483.3</c:v>
                </c:pt>
                <c:pt idx="2">
                  <c:v>25146.5</c:v>
                </c:pt>
                <c:pt idx="3">
                  <c:v>10113.5</c:v>
                </c:pt>
              </c:numCache>
            </c:numRef>
          </c:val>
        </c:ser>
        <c:dLbls>
          <c:showVal val="1"/>
        </c:dLbls>
        <c:overlap val="100"/>
        <c:axId val="175925120"/>
        <c:axId val="175926656"/>
      </c:barChart>
      <c:catAx>
        <c:axId val="175925120"/>
        <c:scaling>
          <c:orientation val="maxMin"/>
        </c:scaling>
        <c:axPos val="l"/>
        <c:numFmt formatCode="General" sourceLinked="1"/>
        <c:tickLblPos val="none"/>
        <c:txPr>
          <a:bodyPr rot="0" anchor="ctr" anchorCtr="1"/>
          <a:lstStyle/>
          <a:p>
            <a:pPr>
              <a:defRPr sz="1200"/>
            </a:pPr>
            <a:endParaRPr lang="ru-RU"/>
          </a:p>
        </c:txPr>
        <c:crossAx val="175926656"/>
        <c:crosses val="autoZero"/>
        <c:auto val="1"/>
        <c:lblAlgn val="l"/>
        <c:lblOffset val="100"/>
        <c:tickMarkSkip val="1"/>
      </c:catAx>
      <c:valAx>
        <c:axId val="175926656"/>
        <c:scaling>
          <c:orientation val="minMax"/>
        </c:scaling>
        <c:delete val="1"/>
        <c:axPos val="t"/>
        <c:numFmt formatCode="0%" sourceLinked="1"/>
        <c:tickLblPos val="none"/>
        <c:crossAx val="175925120"/>
        <c:crosses val="autoZero"/>
        <c:crossBetween val="between"/>
      </c:valAx>
    </c:plotArea>
    <c:legend>
      <c:legendPos val="t"/>
      <c:layout>
        <c:manualLayout>
          <c:xMode val="edge"/>
          <c:yMode val="edge"/>
          <c:x val="1.1560503248926787E-2"/>
          <c:y val="1.2808272597692493E-2"/>
          <c:w val="0.89999989317426332"/>
          <c:h val="4.3769161982626523E-2"/>
        </c:manualLayout>
      </c:layout>
      <c:spPr>
        <a:ln w="6350"/>
      </c:spPr>
      <c:txPr>
        <a:bodyPr/>
        <a:lstStyle/>
        <a:p>
          <a:pPr>
            <a:defRPr sz="1200"/>
          </a:pPr>
          <a:endParaRPr lang="ru-RU"/>
        </a:p>
      </c:txPr>
    </c:legend>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percentStacked"/>
        <c:ser>
          <c:idx val="0"/>
          <c:order val="0"/>
          <c:tx>
            <c:strRef>
              <c:f>Лист1!$B$1</c:f>
              <c:strCache>
                <c:ptCount val="1"/>
                <c:pt idx="0">
                  <c:v>Областные средств</c:v>
                </c:pt>
              </c:strCache>
            </c:strRef>
          </c:tx>
          <c:dLbls>
            <c:dLbl>
              <c:idx val="1"/>
              <c:layout>
                <c:manualLayout>
                  <c:x val="7.006806935981473E-2"/>
                  <c:y val="7.258037947449103E-2"/>
                </c:manualLayout>
              </c:layout>
              <c:spPr>
                <a:solidFill>
                  <a:schemeClr val="accent1"/>
                </a:solidFill>
              </c:spPr>
              <c:txPr>
                <a:bodyPr/>
                <a:lstStyle/>
                <a:p>
                  <a:pPr>
                    <a:defRPr sz="1200" b="1"/>
                  </a:pPr>
                  <a:endParaRPr lang="ru-RU"/>
                </a:p>
              </c:txPr>
              <c:dLblPos val="ctr"/>
              <c:showVal val="1"/>
            </c:dLbl>
            <c:dLbl>
              <c:idx val="2"/>
              <c:layout>
                <c:manualLayout>
                  <c:x val="-2.7135517706009895E-3"/>
                  <c:y val="-9.1988476974779604E-3"/>
                </c:manualLayout>
              </c:layout>
              <c:spPr>
                <a:solidFill>
                  <a:schemeClr val="accent1"/>
                </a:solidFill>
                <a:ln>
                  <a:solidFill>
                    <a:schemeClr val="accent1"/>
                  </a:solidFill>
                </a:ln>
              </c:spPr>
              <c:txPr>
                <a:bodyPr/>
                <a:lstStyle/>
                <a:p>
                  <a:pPr>
                    <a:defRPr sz="1200" b="1"/>
                  </a:pPr>
                  <a:endParaRPr lang="ru-RU"/>
                </a:p>
              </c:txPr>
              <c:dLblPos val="ctr"/>
              <c:showVal val="1"/>
            </c:dLbl>
            <c:txPr>
              <a:bodyPr/>
              <a:lstStyle/>
              <a:p>
                <a:pPr>
                  <a:defRPr sz="1200" b="1"/>
                </a:pPr>
                <a:endParaRPr lang="ru-RU"/>
              </a:p>
            </c:txPr>
            <c:dLblPos val="inBase"/>
            <c:showVal val="1"/>
          </c:dLbls>
          <c:cat>
            <c:strRef>
              <c:f>Лист1!$A$2:$A$4</c:f>
              <c:strCache>
                <c:ptCount val="3"/>
                <c:pt idx="0">
                  <c:v>Пенсионное обеспечение</c:v>
                </c:pt>
                <c:pt idx="1">
                  <c:v>Выплата почетным гражданам</c:v>
                </c:pt>
                <c:pt idx="2">
                  <c:v>Социальная поддержка отдельных категорий граждан</c:v>
                </c:pt>
              </c:strCache>
            </c:strRef>
          </c:cat>
          <c:val>
            <c:numRef>
              <c:f>Лист1!$B$2:$B$4</c:f>
              <c:numCache>
                <c:formatCode>General</c:formatCode>
                <c:ptCount val="3"/>
                <c:pt idx="2">
                  <c:v>154685.20000000001</c:v>
                </c:pt>
              </c:numCache>
            </c:numRef>
          </c:val>
        </c:ser>
        <c:ser>
          <c:idx val="1"/>
          <c:order val="1"/>
          <c:tx>
            <c:strRef>
              <c:f>Лист1!$C$1</c:f>
              <c:strCache>
                <c:ptCount val="1"/>
                <c:pt idx="0">
                  <c:v>Средства местного бюджета</c:v>
                </c:pt>
              </c:strCache>
            </c:strRef>
          </c:tx>
          <c:spPr>
            <a:solidFill>
              <a:srgbClr val="C00000"/>
            </a:solidFill>
          </c:spPr>
          <c:dLbls>
            <c:dLbl>
              <c:idx val="2"/>
              <c:layout>
                <c:manualLayout>
                  <c:x val="-7.6878922284988271E-2"/>
                  <c:y val="9.6452390706588162E-2"/>
                </c:manualLayout>
              </c:layout>
              <c:spPr>
                <a:solidFill>
                  <a:srgbClr val="C00000"/>
                </a:solidFill>
              </c:spPr>
              <c:txPr>
                <a:bodyPr rot="0"/>
                <a:lstStyle/>
                <a:p>
                  <a:pPr>
                    <a:defRPr sz="1200" b="1"/>
                  </a:pPr>
                  <a:endParaRPr lang="ru-RU"/>
                </a:p>
              </c:txPr>
              <c:dLblPos val="ctr"/>
              <c:showVal val="1"/>
            </c:dLbl>
            <c:dLbl>
              <c:idx val="3"/>
              <c:spPr>
                <a:noFill/>
                <a:ln>
                  <a:solidFill>
                    <a:schemeClr val="accent2"/>
                  </a:solidFill>
                </a:ln>
              </c:spPr>
              <c:txPr>
                <a:bodyPr rot="0"/>
                <a:lstStyle/>
                <a:p>
                  <a:pPr>
                    <a:defRPr sz="1200" b="1"/>
                  </a:pPr>
                  <a:endParaRPr lang="ru-RU"/>
                </a:p>
              </c:txPr>
            </c:dLbl>
            <c:dLbl>
              <c:idx val="6"/>
              <c:spPr>
                <a:noFill/>
                <a:ln>
                  <a:solidFill>
                    <a:schemeClr val="accent2"/>
                  </a:solidFill>
                </a:ln>
              </c:spPr>
              <c:txPr>
                <a:bodyPr rot="0"/>
                <a:lstStyle/>
                <a:p>
                  <a:pPr>
                    <a:defRPr sz="1200" b="1"/>
                  </a:pPr>
                  <a:endParaRPr lang="ru-RU"/>
                </a:p>
              </c:txPr>
            </c:dLbl>
            <c:spPr>
              <a:noFill/>
            </c:spPr>
            <c:txPr>
              <a:bodyPr rot="0"/>
              <a:lstStyle/>
              <a:p>
                <a:pPr>
                  <a:defRPr sz="1200" b="1"/>
                </a:pPr>
                <a:endParaRPr lang="ru-RU"/>
              </a:p>
            </c:txPr>
            <c:dLblPos val="inEnd"/>
            <c:showVal val="1"/>
          </c:dLbls>
          <c:cat>
            <c:strRef>
              <c:f>Лист1!$A$2:$A$4</c:f>
              <c:strCache>
                <c:ptCount val="3"/>
                <c:pt idx="0">
                  <c:v>Пенсионное обеспечение</c:v>
                </c:pt>
                <c:pt idx="1">
                  <c:v>Выплата почетным гражданам</c:v>
                </c:pt>
                <c:pt idx="2">
                  <c:v>Социальная поддержка отдельных категорий граждан</c:v>
                </c:pt>
              </c:strCache>
            </c:strRef>
          </c:cat>
          <c:val>
            <c:numRef>
              <c:f>Лист1!$C$2:$C$4</c:f>
              <c:numCache>
                <c:formatCode>General</c:formatCode>
                <c:ptCount val="3"/>
                <c:pt idx="0">
                  <c:v>47921.7</c:v>
                </c:pt>
                <c:pt idx="1">
                  <c:v>4718.4000000000005</c:v>
                </c:pt>
                <c:pt idx="2">
                  <c:v>4841.4000000000005</c:v>
                </c:pt>
              </c:numCache>
            </c:numRef>
          </c:val>
        </c:ser>
        <c:dLbls>
          <c:showVal val="1"/>
        </c:dLbls>
        <c:overlap val="100"/>
        <c:axId val="176387200"/>
        <c:axId val="176388736"/>
      </c:barChart>
      <c:catAx>
        <c:axId val="176387200"/>
        <c:scaling>
          <c:orientation val="maxMin"/>
        </c:scaling>
        <c:axPos val="l"/>
        <c:numFmt formatCode="General" sourceLinked="1"/>
        <c:tickLblPos val="none"/>
        <c:txPr>
          <a:bodyPr rot="0" anchor="ctr" anchorCtr="1"/>
          <a:lstStyle/>
          <a:p>
            <a:pPr>
              <a:defRPr sz="1200"/>
            </a:pPr>
            <a:endParaRPr lang="ru-RU"/>
          </a:p>
        </c:txPr>
        <c:crossAx val="176388736"/>
        <c:crosses val="autoZero"/>
        <c:auto val="1"/>
        <c:lblAlgn val="l"/>
        <c:lblOffset val="100"/>
        <c:tickMarkSkip val="1"/>
      </c:catAx>
      <c:valAx>
        <c:axId val="176388736"/>
        <c:scaling>
          <c:orientation val="minMax"/>
        </c:scaling>
        <c:delete val="1"/>
        <c:axPos val="t"/>
        <c:numFmt formatCode="0%" sourceLinked="1"/>
        <c:tickLblPos val="none"/>
        <c:crossAx val="176387200"/>
        <c:crosses val="autoZero"/>
        <c:crossBetween val="between"/>
      </c:valAx>
    </c:plotArea>
    <c:legend>
      <c:legendPos val="t"/>
      <c:layout>
        <c:manualLayout>
          <c:xMode val="edge"/>
          <c:yMode val="edge"/>
          <c:x val="1.1560503248926792E-2"/>
          <c:y val="1.2808272597692493E-2"/>
          <c:w val="0.89999989317426343"/>
          <c:h val="4.3769161982626523E-2"/>
        </c:manualLayout>
      </c:layout>
      <c:spPr>
        <a:ln w="6350"/>
      </c:spPr>
      <c:txPr>
        <a:bodyPr/>
        <a:lstStyle/>
        <a:p>
          <a:pPr>
            <a:defRPr sz="1200"/>
          </a:pPr>
          <a:endParaRPr lang="ru-RU"/>
        </a:p>
      </c:txPr>
    </c:legend>
    <c:plotVisOnly val="1"/>
  </c:chart>
  <c:txPr>
    <a:bodyPr/>
    <a:lstStyle/>
    <a:p>
      <a:pPr>
        <a:defRPr sz="18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percentStacked"/>
        <c:ser>
          <c:idx val="0"/>
          <c:order val="0"/>
          <c:tx>
            <c:strRef>
              <c:f>Лист1!$B$1</c:f>
              <c:strCache>
                <c:ptCount val="1"/>
                <c:pt idx="0">
                  <c:v>Областные средств</c:v>
                </c:pt>
              </c:strCache>
            </c:strRef>
          </c:tx>
          <c:dLbls>
            <c:dLbl>
              <c:idx val="0"/>
              <c:layout>
                <c:manualLayout>
                  <c:x val="6.1050908873373042E-2"/>
                  <c:y val="0.10196371410121104"/>
                </c:manualLayout>
              </c:layout>
              <c:spPr>
                <a:solidFill>
                  <a:schemeClr val="accent1"/>
                </a:solidFill>
              </c:spPr>
              <c:txPr>
                <a:bodyPr/>
                <a:lstStyle/>
                <a:p>
                  <a:pPr>
                    <a:defRPr sz="1200" b="1"/>
                  </a:pPr>
                  <a:endParaRPr lang="ru-RU"/>
                </a:p>
              </c:txPr>
              <c:dLblPos val="ctr"/>
              <c:showVal val="1"/>
            </c:dLbl>
            <c:dLbl>
              <c:idx val="1"/>
              <c:layout>
                <c:manualLayout>
                  <c:x val="7.006806935981473E-2"/>
                  <c:y val="7.258037947449103E-2"/>
                </c:manualLayout>
              </c:layout>
              <c:spPr>
                <a:solidFill>
                  <a:schemeClr val="accent1"/>
                </a:solidFill>
              </c:spPr>
              <c:txPr>
                <a:bodyPr/>
                <a:lstStyle/>
                <a:p>
                  <a:pPr>
                    <a:defRPr sz="1200" b="1"/>
                  </a:pPr>
                  <a:endParaRPr lang="ru-RU"/>
                </a:p>
              </c:txPr>
              <c:dLblPos val="ctr"/>
              <c:showVal val="1"/>
            </c:dLbl>
            <c:dLbl>
              <c:idx val="2"/>
              <c:layout>
                <c:manualLayout>
                  <c:x val="-2.7135517706009904E-3"/>
                  <c:y val="-9.1988476974779621E-3"/>
                </c:manualLayout>
              </c:layout>
              <c:spPr>
                <a:solidFill>
                  <a:schemeClr val="accent1"/>
                </a:solidFill>
                <a:ln>
                  <a:solidFill>
                    <a:schemeClr val="accent1"/>
                  </a:solidFill>
                </a:ln>
              </c:spPr>
              <c:txPr>
                <a:bodyPr/>
                <a:lstStyle/>
                <a:p>
                  <a:pPr>
                    <a:defRPr sz="1200" b="1"/>
                  </a:pPr>
                  <a:endParaRPr lang="ru-RU"/>
                </a:p>
              </c:txPr>
              <c:dLblPos val="ctr"/>
              <c:showVal val="1"/>
            </c:dLbl>
            <c:txPr>
              <a:bodyPr/>
              <a:lstStyle/>
              <a:p>
                <a:pPr>
                  <a:defRPr sz="1200" b="1"/>
                </a:pPr>
                <a:endParaRPr lang="ru-RU"/>
              </a:p>
            </c:txPr>
            <c:dLblPos val="inBase"/>
            <c:showVal val="1"/>
          </c:dLbls>
          <c:cat>
            <c:strRef>
              <c:f>Лист1!$A$2:$A$4</c:f>
              <c:strCache>
                <c:ptCount val="3"/>
                <c:pt idx="0">
                  <c:v>Обеспечение деятельности муниципальных учреждений</c:v>
                </c:pt>
                <c:pt idx="1">
                  <c:v>Проведение физкультурных мероприятий, содержание катков и лыжных трасс</c:v>
                </c:pt>
                <c:pt idx="2">
                  <c:v>Строительство и ремонт объектов физической культуры и спорта</c:v>
                </c:pt>
              </c:strCache>
            </c:strRef>
          </c:cat>
          <c:val>
            <c:numRef>
              <c:f>Лист1!$B$2:$B$4</c:f>
              <c:numCache>
                <c:formatCode>General</c:formatCode>
                <c:ptCount val="3"/>
                <c:pt idx="0">
                  <c:v>1908.8</c:v>
                </c:pt>
                <c:pt idx="2">
                  <c:v>405238.3</c:v>
                </c:pt>
              </c:numCache>
            </c:numRef>
          </c:val>
        </c:ser>
        <c:ser>
          <c:idx val="1"/>
          <c:order val="1"/>
          <c:tx>
            <c:strRef>
              <c:f>Лист1!$C$1</c:f>
              <c:strCache>
                <c:ptCount val="1"/>
                <c:pt idx="0">
                  <c:v>Средства местного бюджета</c:v>
                </c:pt>
              </c:strCache>
            </c:strRef>
          </c:tx>
          <c:spPr>
            <a:solidFill>
              <a:srgbClr val="C00000"/>
            </a:solidFill>
          </c:spPr>
          <c:dLbls>
            <c:dLbl>
              <c:idx val="2"/>
              <c:layout>
                <c:manualLayout>
                  <c:x val="5.4267474554109407E-2"/>
                  <c:y val="-5.5104554355071694E-3"/>
                </c:manualLayout>
              </c:layout>
              <c:spPr>
                <a:solidFill>
                  <a:srgbClr val="C00000"/>
                </a:solidFill>
              </c:spPr>
              <c:txPr>
                <a:bodyPr rot="0"/>
                <a:lstStyle/>
                <a:p>
                  <a:pPr>
                    <a:defRPr sz="1200" b="1"/>
                  </a:pPr>
                  <a:endParaRPr lang="ru-RU"/>
                </a:p>
              </c:txPr>
              <c:dLblPos val="ctr"/>
              <c:showVal val="1"/>
            </c:dLbl>
            <c:dLbl>
              <c:idx val="3"/>
              <c:spPr>
                <a:noFill/>
                <a:ln>
                  <a:solidFill>
                    <a:schemeClr val="accent2"/>
                  </a:solidFill>
                </a:ln>
              </c:spPr>
              <c:txPr>
                <a:bodyPr rot="0"/>
                <a:lstStyle/>
                <a:p>
                  <a:pPr>
                    <a:defRPr sz="1200" b="1"/>
                  </a:pPr>
                  <a:endParaRPr lang="ru-RU"/>
                </a:p>
              </c:txPr>
            </c:dLbl>
            <c:dLbl>
              <c:idx val="6"/>
              <c:spPr>
                <a:noFill/>
                <a:ln>
                  <a:solidFill>
                    <a:schemeClr val="accent2"/>
                  </a:solidFill>
                </a:ln>
              </c:spPr>
              <c:txPr>
                <a:bodyPr rot="0"/>
                <a:lstStyle/>
                <a:p>
                  <a:pPr>
                    <a:defRPr sz="1200" b="1"/>
                  </a:pPr>
                  <a:endParaRPr lang="ru-RU"/>
                </a:p>
              </c:txPr>
            </c:dLbl>
            <c:spPr>
              <a:noFill/>
            </c:spPr>
            <c:txPr>
              <a:bodyPr rot="0"/>
              <a:lstStyle/>
              <a:p>
                <a:pPr>
                  <a:defRPr sz="1200" b="1"/>
                </a:pPr>
                <a:endParaRPr lang="ru-RU"/>
              </a:p>
            </c:txPr>
            <c:dLblPos val="inEnd"/>
            <c:showVal val="1"/>
          </c:dLbls>
          <c:cat>
            <c:strRef>
              <c:f>Лист1!$A$2:$A$4</c:f>
              <c:strCache>
                <c:ptCount val="3"/>
                <c:pt idx="0">
                  <c:v>Обеспечение деятельности муниципальных учреждений</c:v>
                </c:pt>
                <c:pt idx="1">
                  <c:v>Проведение физкультурных мероприятий, содержание катков и лыжных трасс</c:v>
                </c:pt>
                <c:pt idx="2">
                  <c:v>Строительство и ремонт объектов физической культуры и спорта</c:v>
                </c:pt>
              </c:strCache>
            </c:strRef>
          </c:cat>
          <c:val>
            <c:numRef>
              <c:f>Лист1!$C$2:$C$4</c:f>
              <c:numCache>
                <c:formatCode>General</c:formatCode>
                <c:ptCount val="3"/>
                <c:pt idx="0">
                  <c:v>265096.09999999998</c:v>
                </c:pt>
                <c:pt idx="1">
                  <c:v>21013.3</c:v>
                </c:pt>
                <c:pt idx="2">
                  <c:v>132966.5</c:v>
                </c:pt>
              </c:numCache>
            </c:numRef>
          </c:val>
        </c:ser>
        <c:dLbls>
          <c:showVal val="1"/>
        </c:dLbls>
        <c:overlap val="100"/>
        <c:axId val="176657152"/>
        <c:axId val="176658688"/>
      </c:barChart>
      <c:catAx>
        <c:axId val="176657152"/>
        <c:scaling>
          <c:orientation val="maxMin"/>
        </c:scaling>
        <c:axPos val="l"/>
        <c:numFmt formatCode="General" sourceLinked="1"/>
        <c:tickLblPos val="none"/>
        <c:txPr>
          <a:bodyPr rot="0" anchor="ctr" anchorCtr="1"/>
          <a:lstStyle/>
          <a:p>
            <a:pPr>
              <a:defRPr sz="1200"/>
            </a:pPr>
            <a:endParaRPr lang="ru-RU"/>
          </a:p>
        </c:txPr>
        <c:crossAx val="176658688"/>
        <c:crosses val="autoZero"/>
        <c:auto val="1"/>
        <c:lblAlgn val="l"/>
        <c:lblOffset val="100"/>
        <c:tickMarkSkip val="1"/>
      </c:catAx>
      <c:valAx>
        <c:axId val="176658688"/>
        <c:scaling>
          <c:orientation val="minMax"/>
        </c:scaling>
        <c:delete val="1"/>
        <c:axPos val="t"/>
        <c:numFmt formatCode="0%" sourceLinked="1"/>
        <c:tickLblPos val="none"/>
        <c:crossAx val="176657152"/>
        <c:crosses val="autoZero"/>
        <c:crossBetween val="between"/>
      </c:valAx>
    </c:plotArea>
    <c:legend>
      <c:legendPos val="t"/>
      <c:layout>
        <c:manualLayout>
          <c:xMode val="edge"/>
          <c:yMode val="edge"/>
          <c:x val="1.1560503248926797E-2"/>
          <c:y val="1.2808272597692493E-2"/>
          <c:w val="0.89999989317426354"/>
          <c:h val="4.3769161982626523E-2"/>
        </c:manualLayout>
      </c:layout>
      <c:spPr>
        <a:ln w="6350"/>
      </c:spPr>
      <c:txPr>
        <a:bodyPr/>
        <a:lstStyle/>
        <a:p>
          <a:pPr>
            <a:defRPr sz="1200"/>
          </a:pPr>
          <a:endParaRPr lang="ru-RU"/>
        </a:p>
      </c:txPr>
    </c:legend>
    <c:plotVisOnly val="1"/>
  </c:chart>
  <c:txPr>
    <a:bodyPr/>
    <a:lstStyle/>
    <a:p>
      <a:pPr>
        <a:defRPr sz="18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plotArea>
      <c:layout/>
      <c:barChart>
        <c:barDir val="bar"/>
        <c:grouping val="percentStacked"/>
        <c:ser>
          <c:idx val="0"/>
          <c:order val="0"/>
          <c:tx>
            <c:strRef>
              <c:f>Лист1!$B$1</c:f>
              <c:strCache>
                <c:ptCount val="1"/>
                <c:pt idx="0">
                  <c:v>Областные средств</c:v>
                </c:pt>
              </c:strCache>
            </c:strRef>
          </c:tx>
          <c:dLbls>
            <c:dLbl>
              <c:idx val="0"/>
              <c:layout>
                <c:manualLayout>
                  <c:x val="-6.7834343192636742E-3"/>
                  <c:y val="4.339795578269083E-7"/>
                </c:manualLayout>
              </c:layout>
              <c:spPr>
                <a:solidFill>
                  <a:schemeClr val="accent1"/>
                </a:solidFill>
              </c:spPr>
              <c:txPr>
                <a:bodyPr/>
                <a:lstStyle/>
                <a:p>
                  <a:pPr>
                    <a:defRPr sz="1200" b="1"/>
                  </a:pPr>
                  <a:endParaRPr lang="ru-RU"/>
                </a:p>
              </c:txPr>
              <c:dLblPos val="ctr"/>
              <c:showVal val="1"/>
            </c:dLbl>
            <c:dLbl>
              <c:idx val="1"/>
              <c:layout>
                <c:manualLayout>
                  <c:x val="7.006806935981473E-2"/>
                  <c:y val="7.258037947449103E-2"/>
                </c:manualLayout>
              </c:layout>
              <c:spPr>
                <a:solidFill>
                  <a:schemeClr val="accent1"/>
                </a:solidFill>
              </c:spPr>
              <c:txPr>
                <a:bodyPr/>
                <a:lstStyle/>
                <a:p>
                  <a:pPr>
                    <a:defRPr sz="1200" b="1"/>
                  </a:pPr>
                  <a:endParaRPr lang="ru-RU"/>
                </a:p>
              </c:txPr>
              <c:dLblPos val="ctr"/>
              <c:showVal val="1"/>
            </c:dLbl>
            <c:dLbl>
              <c:idx val="2"/>
              <c:layout>
                <c:manualLayout>
                  <c:x val="-2.713551770600993E-3"/>
                  <c:y val="-9.1988476974779673E-3"/>
                </c:manualLayout>
              </c:layout>
              <c:spPr>
                <a:solidFill>
                  <a:schemeClr val="accent1"/>
                </a:solidFill>
                <a:ln>
                  <a:solidFill>
                    <a:schemeClr val="accent1"/>
                  </a:solidFill>
                </a:ln>
              </c:spPr>
              <c:txPr>
                <a:bodyPr/>
                <a:lstStyle/>
                <a:p>
                  <a:pPr>
                    <a:defRPr sz="1200" b="1"/>
                  </a:pPr>
                  <a:endParaRPr lang="ru-RU"/>
                </a:p>
              </c:txPr>
              <c:dLblPos val="ctr"/>
              <c:showVal val="1"/>
            </c:dLbl>
            <c:txPr>
              <a:bodyPr/>
              <a:lstStyle/>
              <a:p>
                <a:pPr>
                  <a:defRPr sz="1200" b="1"/>
                </a:pPr>
                <a:endParaRPr lang="ru-RU"/>
              </a:p>
            </c:txPr>
            <c:dLblPos val="inBase"/>
            <c:showVal val="1"/>
          </c:dLbls>
          <c:cat>
            <c:strRef>
              <c:f>Лист1!$A$2:$A$3</c:f>
              <c:strCache>
                <c:ptCount val="2"/>
                <c:pt idx="0">
                  <c:v>Дотации </c:v>
                </c:pt>
                <c:pt idx="1">
                  <c:v>Иные межбюджетные трансферты </c:v>
                </c:pt>
              </c:strCache>
            </c:strRef>
          </c:cat>
          <c:val>
            <c:numRef>
              <c:f>Лист1!$B$2:$B$3</c:f>
              <c:numCache>
                <c:formatCode>General</c:formatCode>
                <c:ptCount val="2"/>
                <c:pt idx="0">
                  <c:v>570084.69999999949</c:v>
                </c:pt>
              </c:numCache>
            </c:numRef>
          </c:val>
        </c:ser>
        <c:ser>
          <c:idx val="1"/>
          <c:order val="1"/>
          <c:tx>
            <c:strRef>
              <c:f>Лист1!$C$1</c:f>
              <c:strCache>
                <c:ptCount val="1"/>
                <c:pt idx="0">
                  <c:v>Средства местного бюджета</c:v>
                </c:pt>
              </c:strCache>
            </c:strRef>
          </c:tx>
          <c:spPr>
            <a:solidFill>
              <a:srgbClr val="C00000"/>
            </a:solidFill>
          </c:spPr>
          <c:dLbls>
            <c:dLbl>
              <c:idx val="0"/>
              <c:tx>
                <c:rich>
                  <a:bodyPr/>
                  <a:lstStyle/>
                  <a:p>
                    <a:r>
                      <a:rPr lang="en-US" smtClean="0"/>
                      <a:t>85000</a:t>
                    </a:r>
                    <a:r>
                      <a:rPr lang="ru-RU" smtClean="0"/>
                      <a:t>,0</a:t>
                    </a:r>
                    <a:endParaRPr lang="en-US"/>
                  </a:p>
                </c:rich>
              </c:tx>
              <c:dLblPos val="inEnd"/>
              <c:showVal val="1"/>
            </c:dLbl>
            <c:dLbl>
              <c:idx val="2"/>
              <c:layout>
                <c:manualLayout>
                  <c:x val="5.4267474554109428E-2"/>
                  <c:y val="-5.5104554355071712E-3"/>
                </c:manualLayout>
              </c:layout>
              <c:spPr>
                <a:solidFill>
                  <a:srgbClr val="C00000"/>
                </a:solidFill>
              </c:spPr>
              <c:txPr>
                <a:bodyPr rot="0"/>
                <a:lstStyle/>
                <a:p>
                  <a:pPr>
                    <a:defRPr sz="1200" b="1"/>
                  </a:pPr>
                  <a:endParaRPr lang="ru-RU"/>
                </a:p>
              </c:txPr>
              <c:dLblPos val="ctr"/>
              <c:showVal val="1"/>
            </c:dLbl>
            <c:dLbl>
              <c:idx val="3"/>
              <c:spPr>
                <a:noFill/>
                <a:ln>
                  <a:solidFill>
                    <a:schemeClr val="accent2"/>
                  </a:solidFill>
                </a:ln>
              </c:spPr>
              <c:txPr>
                <a:bodyPr rot="0"/>
                <a:lstStyle/>
                <a:p>
                  <a:pPr>
                    <a:defRPr sz="1200" b="1"/>
                  </a:pPr>
                  <a:endParaRPr lang="ru-RU"/>
                </a:p>
              </c:txPr>
            </c:dLbl>
            <c:dLbl>
              <c:idx val="6"/>
              <c:spPr>
                <a:noFill/>
                <a:ln>
                  <a:solidFill>
                    <a:schemeClr val="accent2"/>
                  </a:solidFill>
                </a:ln>
              </c:spPr>
              <c:txPr>
                <a:bodyPr rot="0"/>
                <a:lstStyle/>
                <a:p>
                  <a:pPr>
                    <a:defRPr sz="1200" b="1"/>
                  </a:pPr>
                  <a:endParaRPr lang="ru-RU"/>
                </a:p>
              </c:txPr>
            </c:dLbl>
            <c:spPr>
              <a:noFill/>
            </c:spPr>
            <c:txPr>
              <a:bodyPr rot="0"/>
              <a:lstStyle/>
              <a:p>
                <a:pPr>
                  <a:defRPr sz="1200" b="1"/>
                </a:pPr>
                <a:endParaRPr lang="ru-RU"/>
              </a:p>
            </c:txPr>
            <c:dLblPos val="inEnd"/>
            <c:showVal val="1"/>
          </c:dLbls>
          <c:cat>
            <c:strRef>
              <c:f>Лист1!$A$2:$A$3</c:f>
              <c:strCache>
                <c:ptCount val="2"/>
                <c:pt idx="0">
                  <c:v>Дотации </c:v>
                </c:pt>
                <c:pt idx="1">
                  <c:v>Иные межбюджетные трансферты </c:v>
                </c:pt>
              </c:strCache>
            </c:strRef>
          </c:cat>
          <c:val>
            <c:numRef>
              <c:f>Лист1!$C$2:$C$3</c:f>
              <c:numCache>
                <c:formatCode>General</c:formatCode>
                <c:ptCount val="2"/>
                <c:pt idx="0">
                  <c:v>85000</c:v>
                </c:pt>
                <c:pt idx="1">
                  <c:v>441378.7</c:v>
                </c:pt>
              </c:numCache>
            </c:numRef>
          </c:val>
        </c:ser>
        <c:dLbls>
          <c:showVal val="1"/>
        </c:dLbls>
        <c:overlap val="100"/>
        <c:axId val="176738304"/>
        <c:axId val="176739840"/>
      </c:barChart>
      <c:catAx>
        <c:axId val="176738304"/>
        <c:scaling>
          <c:orientation val="maxMin"/>
        </c:scaling>
        <c:axPos val="l"/>
        <c:numFmt formatCode="General" sourceLinked="1"/>
        <c:tickLblPos val="none"/>
        <c:txPr>
          <a:bodyPr rot="0" anchor="ctr" anchorCtr="1"/>
          <a:lstStyle/>
          <a:p>
            <a:pPr>
              <a:defRPr sz="1200"/>
            </a:pPr>
            <a:endParaRPr lang="ru-RU"/>
          </a:p>
        </c:txPr>
        <c:crossAx val="176739840"/>
        <c:crosses val="autoZero"/>
        <c:auto val="1"/>
        <c:lblAlgn val="l"/>
        <c:lblOffset val="100"/>
        <c:tickMarkSkip val="1"/>
      </c:catAx>
      <c:valAx>
        <c:axId val="176739840"/>
        <c:scaling>
          <c:orientation val="minMax"/>
        </c:scaling>
        <c:delete val="1"/>
        <c:axPos val="t"/>
        <c:numFmt formatCode="0%" sourceLinked="1"/>
        <c:tickLblPos val="none"/>
        <c:crossAx val="176738304"/>
        <c:crosses val="autoZero"/>
        <c:crossBetween val="between"/>
      </c:valAx>
    </c:plotArea>
    <c:legend>
      <c:legendPos val="t"/>
      <c:layout>
        <c:manualLayout>
          <c:xMode val="edge"/>
          <c:yMode val="edge"/>
          <c:x val="1.1560503248926806E-2"/>
          <c:y val="1.2808272597692493E-2"/>
          <c:w val="0.89999989317426365"/>
          <c:h val="4.3769161982626523E-2"/>
        </c:manualLayout>
      </c:layout>
      <c:spPr>
        <a:ln w="6350"/>
      </c:spPr>
      <c:txPr>
        <a:bodyPr/>
        <a:lstStyle/>
        <a:p>
          <a:pPr>
            <a:defRPr sz="1200"/>
          </a:pPr>
          <a:endParaRPr lang="ru-RU"/>
        </a:p>
      </c:txPr>
    </c:legend>
    <c:plotVisOnly val="1"/>
  </c:chart>
  <c:txPr>
    <a:bodyPr/>
    <a:lstStyle/>
    <a:p>
      <a:pPr>
        <a:defRPr sz="1800"/>
      </a:pPr>
      <a:endParaRPr lang="ru-RU"/>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0A990-6928-4C91-BB62-A4E87D582468}" type="doc">
      <dgm:prSet loTypeId="urn:microsoft.com/office/officeart/2005/8/layout/orgChart1" loCatId="hierarchy" qsTypeId="urn:microsoft.com/office/officeart/2005/8/quickstyle/simple2" qsCatId="simple" csTypeId="urn:microsoft.com/office/officeart/2005/8/colors/colorful1" csCatId="colorful" phldr="1"/>
      <dgm:spPr/>
      <dgm:t>
        <a:bodyPr/>
        <a:lstStyle/>
        <a:p>
          <a:endParaRPr lang="ru-RU"/>
        </a:p>
      </dgm:t>
    </dgm:pt>
    <dgm:pt modelId="{5E78DBA5-F03B-4D67-965D-8009B97D9342}">
      <dgm:prSet phldrT="[Текст]"/>
      <dgm:spPr>
        <a:ln>
          <a:solidFill>
            <a:schemeClr val="tx1">
              <a:lumMod val="95000"/>
              <a:lumOff val="5000"/>
            </a:schemeClr>
          </a:solidFill>
        </a:ln>
      </dgm:spPr>
      <dgm:t>
        <a:bodyPr anchor="ctr"/>
        <a:lstStyle/>
        <a:p>
          <a:r>
            <a:rPr lang="ru-RU" b="1" u="sng" dirty="0" smtClean="0">
              <a:latin typeface="Arial" pitchFamily="34" charset="0"/>
              <a:cs typeface="Arial" pitchFamily="34" charset="0"/>
            </a:rPr>
            <a:t>СЕЛЬСКИЕ ПОСЕЛЕНИЯ</a:t>
          </a:r>
        </a:p>
        <a:p>
          <a:r>
            <a:rPr lang="ru-RU" b="1" i="1" dirty="0" smtClean="0">
              <a:solidFill>
                <a:schemeClr val="bg2">
                  <a:lumMod val="75000"/>
                </a:schemeClr>
              </a:solidFill>
              <a:latin typeface="Arial" pitchFamily="34" charset="0"/>
              <a:cs typeface="Arial" pitchFamily="34" charset="0"/>
            </a:rPr>
            <a:t>численность всего 144 850 чел.,               в том числе:</a:t>
          </a:r>
        </a:p>
        <a:p>
          <a:r>
            <a:rPr lang="ru-RU" b="1" dirty="0" smtClean="0">
              <a:latin typeface="Arial" pitchFamily="34" charset="0"/>
              <a:cs typeface="Arial" pitchFamily="34" charset="0"/>
            </a:rPr>
            <a:t>Агалатовское – 13 620</a:t>
          </a:r>
        </a:p>
        <a:p>
          <a:r>
            <a:rPr lang="ru-RU" b="1" dirty="0" err="1" smtClean="0">
              <a:latin typeface="Arial" pitchFamily="34" charset="0"/>
              <a:cs typeface="Arial" pitchFamily="34" charset="0"/>
            </a:rPr>
            <a:t>Бугровское</a:t>
          </a:r>
          <a:r>
            <a:rPr lang="ru-RU" b="1" dirty="0" smtClean="0">
              <a:latin typeface="Arial" pitchFamily="34" charset="0"/>
              <a:cs typeface="Arial" pitchFamily="34" charset="0"/>
            </a:rPr>
            <a:t> – 31 127</a:t>
          </a:r>
        </a:p>
        <a:p>
          <a:r>
            <a:rPr lang="ru-RU" b="1" dirty="0" err="1" smtClean="0">
              <a:latin typeface="Arial" pitchFamily="34" charset="0"/>
              <a:cs typeface="Arial" pitchFamily="34" charset="0"/>
            </a:rPr>
            <a:t>Колтушское</a:t>
          </a:r>
          <a:r>
            <a:rPr lang="ru-RU" b="1" dirty="0" smtClean="0">
              <a:latin typeface="Arial" pitchFamily="34" charset="0"/>
              <a:cs typeface="Arial" pitchFamily="34" charset="0"/>
            </a:rPr>
            <a:t> – 30 070</a:t>
          </a:r>
        </a:p>
        <a:p>
          <a:r>
            <a:rPr lang="ru-RU" b="1" dirty="0" err="1" smtClean="0">
              <a:latin typeface="Arial" pitchFamily="34" charset="0"/>
              <a:cs typeface="Arial" pitchFamily="34" charset="0"/>
            </a:rPr>
            <a:t>Куйвозовское</a:t>
          </a:r>
          <a:r>
            <a:rPr lang="ru-RU" b="1" dirty="0" smtClean="0">
              <a:latin typeface="Arial" pitchFamily="34" charset="0"/>
              <a:cs typeface="Arial" pitchFamily="34" charset="0"/>
            </a:rPr>
            <a:t> – 14 469</a:t>
          </a:r>
        </a:p>
        <a:p>
          <a:r>
            <a:rPr lang="ru-RU" b="1" dirty="0" err="1" smtClean="0">
              <a:latin typeface="Arial" pitchFamily="34" charset="0"/>
              <a:cs typeface="Arial" pitchFamily="34" charset="0"/>
            </a:rPr>
            <a:t>Лесколовское</a:t>
          </a:r>
          <a:r>
            <a:rPr lang="ru-RU" b="1" dirty="0" smtClean="0">
              <a:latin typeface="Arial" pitchFamily="34" charset="0"/>
              <a:cs typeface="Arial" pitchFamily="34" charset="0"/>
            </a:rPr>
            <a:t> – 11 028</a:t>
          </a:r>
        </a:p>
        <a:p>
          <a:r>
            <a:rPr lang="ru-RU" b="1" dirty="0" err="1" smtClean="0">
              <a:latin typeface="Arial" pitchFamily="34" charset="0"/>
              <a:cs typeface="Arial" pitchFamily="34" charset="0"/>
            </a:rPr>
            <a:t>Новодевяткинское</a:t>
          </a:r>
          <a:r>
            <a:rPr lang="ru-RU" b="1" dirty="0" smtClean="0">
              <a:latin typeface="Arial" pitchFamily="34" charset="0"/>
              <a:cs typeface="Arial" pitchFamily="34" charset="0"/>
            </a:rPr>
            <a:t> – 22 699</a:t>
          </a:r>
        </a:p>
        <a:p>
          <a:r>
            <a:rPr lang="ru-RU" b="1" dirty="0" smtClean="0">
              <a:latin typeface="Arial" pitchFamily="34" charset="0"/>
              <a:cs typeface="Arial" pitchFamily="34" charset="0"/>
            </a:rPr>
            <a:t>Романовское – 9 948</a:t>
          </a:r>
        </a:p>
        <a:p>
          <a:r>
            <a:rPr lang="ru-RU" b="1" dirty="0" err="1" smtClean="0">
              <a:latin typeface="Arial" pitchFamily="34" charset="0"/>
              <a:cs typeface="Arial" pitchFamily="34" charset="0"/>
            </a:rPr>
            <a:t>Щегловское</a:t>
          </a:r>
          <a:r>
            <a:rPr lang="ru-RU" b="1" dirty="0" smtClean="0">
              <a:latin typeface="Arial" pitchFamily="34" charset="0"/>
              <a:cs typeface="Arial" pitchFamily="34" charset="0"/>
            </a:rPr>
            <a:t> – 6 201</a:t>
          </a:r>
        </a:p>
        <a:p>
          <a:r>
            <a:rPr lang="ru-RU" b="1" dirty="0" err="1" smtClean="0">
              <a:latin typeface="Arial" pitchFamily="34" charset="0"/>
              <a:cs typeface="Arial" pitchFamily="34" charset="0"/>
            </a:rPr>
            <a:t>Юкковское</a:t>
          </a:r>
          <a:r>
            <a:rPr lang="ru-RU" b="1" dirty="0" smtClean="0">
              <a:latin typeface="Arial" pitchFamily="34" charset="0"/>
              <a:cs typeface="Arial" pitchFamily="34" charset="0"/>
            </a:rPr>
            <a:t> – 5 688</a:t>
          </a:r>
        </a:p>
        <a:p>
          <a:endParaRPr lang="ru-RU" b="1" dirty="0"/>
        </a:p>
      </dgm:t>
    </dgm:pt>
    <dgm:pt modelId="{864C79FD-8028-4B8C-AAF7-C88C3651033C}">
      <dgm:prSet phldrT="[Текст]" custT="1"/>
      <dgm:spPr>
        <a:ln>
          <a:solidFill>
            <a:schemeClr val="tx1">
              <a:lumMod val="95000"/>
              <a:lumOff val="5000"/>
            </a:schemeClr>
          </a:solidFill>
        </a:ln>
      </dgm:spPr>
      <dgm:t>
        <a:bodyPr anchor="ctr"/>
        <a:lstStyle/>
        <a:p>
          <a:pPr algn="ctr"/>
          <a:r>
            <a:rPr lang="ru-RU" sz="1600" b="1" u="sng" dirty="0" smtClean="0">
              <a:latin typeface="Arial" pitchFamily="34" charset="0"/>
              <a:cs typeface="Arial" pitchFamily="34" charset="0"/>
            </a:rPr>
            <a:t>ГОРОДСКИЕ ПОСЕЛЕНИЯ</a:t>
          </a:r>
        </a:p>
        <a:p>
          <a:pPr algn="ctr"/>
          <a:r>
            <a:rPr lang="ru-RU" sz="1600" b="1" i="1" dirty="0" smtClean="0">
              <a:solidFill>
                <a:schemeClr val="bg2">
                  <a:lumMod val="75000"/>
                </a:schemeClr>
              </a:solidFill>
              <a:latin typeface="Arial" pitchFamily="34" charset="0"/>
              <a:cs typeface="Arial" pitchFamily="34" charset="0"/>
            </a:rPr>
            <a:t>численность всего 361 439 чел.,               </a:t>
          </a:r>
          <a:endParaRPr lang="en-US" sz="1600" b="1" i="1" dirty="0" smtClean="0">
            <a:solidFill>
              <a:schemeClr val="bg2">
                <a:lumMod val="75000"/>
              </a:schemeClr>
            </a:solidFill>
            <a:latin typeface="Arial" pitchFamily="34" charset="0"/>
            <a:cs typeface="Arial" pitchFamily="34" charset="0"/>
          </a:endParaRPr>
        </a:p>
        <a:p>
          <a:pPr algn="ctr"/>
          <a:r>
            <a:rPr lang="ru-RU" sz="1600" b="1" i="1" dirty="0" smtClean="0">
              <a:solidFill>
                <a:schemeClr val="bg2">
                  <a:lumMod val="75000"/>
                </a:schemeClr>
              </a:solidFill>
              <a:latin typeface="Arial" pitchFamily="34" charset="0"/>
              <a:cs typeface="Arial" pitchFamily="34" charset="0"/>
            </a:rPr>
            <a:t>в том числе:</a:t>
          </a:r>
        </a:p>
        <a:p>
          <a:pPr algn="ctr"/>
          <a:r>
            <a:rPr lang="ru-RU" sz="1600" b="1" dirty="0" err="1" smtClean="0">
              <a:latin typeface="Arial" pitchFamily="34" charset="0"/>
              <a:cs typeface="Arial" pitchFamily="34" charset="0"/>
            </a:rPr>
            <a:t>Всеволожское</a:t>
          </a:r>
          <a:r>
            <a:rPr lang="ru-RU" sz="1600" b="1" dirty="0" smtClean="0">
              <a:latin typeface="Arial" pitchFamily="34" charset="0"/>
              <a:cs typeface="Arial" pitchFamily="34" charset="0"/>
            </a:rPr>
            <a:t> – 76 974</a:t>
          </a:r>
        </a:p>
        <a:p>
          <a:pPr algn="ctr"/>
          <a:r>
            <a:rPr lang="ru-RU" sz="1600" b="1" dirty="0" err="1" smtClean="0">
              <a:latin typeface="Arial" pitchFamily="34" charset="0"/>
              <a:cs typeface="Arial" pitchFamily="34" charset="0"/>
            </a:rPr>
            <a:t>Дубровское</a:t>
          </a:r>
          <a:r>
            <a:rPr lang="ru-RU" sz="1600" b="1" dirty="0" smtClean="0">
              <a:latin typeface="Arial" pitchFamily="34" charset="0"/>
              <a:cs typeface="Arial" pitchFamily="34" charset="0"/>
            </a:rPr>
            <a:t> – 8 115</a:t>
          </a:r>
        </a:p>
        <a:p>
          <a:pPr algn="ctr"/>
          <a:r>
            <a:rPr lang="ru-RU" sz="1600" b="1" dirty="0" err="1" smtClean="0">
              <a:latin typeface="Arial" pitchFamily="34" charset="0"/>
              <a:cs typeface="Arial" pitchFamily="34" charset="0"/>
            </a:rPr>
            <a:t>Заневское</a:t>
          </a:r>
          <a:r>
            <a:rPr lang="ru-RU" sz="1600" b="1" dirty="0" smtClean="0">
              <a:latin typeface="Arial" pitchFamily="34" charset="0"/>
              <a:cs typeface="Arial" pitchFamily="34" charset="0"/>
            </a:rPr>
            <a:t> – 74 173</a:t>
          </a:r>
        </a:p>
        <a:p>
          <a:pPr algn="ctr"/>
          <a:r>
            <a:rPr lang="ru-RU" sz="1600" b="1" dirty="0" err="1" smtClean="0">
              <a:latin typeface="Arial" pitchFamily="34" charset="0"/>
              <a:cs typeface="Arial" pitchFamily="34" charset="0"/>
            </a:rPr>
            <a:t>Кузьмоловское</a:t>
          </a:r>
          <a:r>
            <a:rPr lang="ru-RU" sz="1600" b="1" dirty="0" smtClean="0">
              <a:latin typeface="Arial" pitchFamily="34" charset="0"/>
              <a:cs typeface="Arial" pitchFamily="34" charset="0"/>
            </a:rPr>
            <a:t> – 11 054</a:t>
          </a:r>
        </a:p>
        <a:p>
          <a:pPr algn="ctr"/>
          <a:r>
            <a:rPr lang="ru-RU" sz="1600" b="1" dirty="0" smtClean="0">
              <a:latin typeface="Arial" pitchFamily="34" charset="0"/>
              <a:cs typeface="Arial" pitchFamily="34" charset="0"/>
            </a:rPr>
            <a:t>Морозовское – 10 633</a:t>
          </a:r>
        </a:p>
        <a:p>
          <a:pPr algn="ctr"/>
          <a:r>
            <a:rPr lang="ru-RU" sz="1600" b="1" dirty="0" err="1" smtClean="0">
              <a:latin typeface="Arial" pitchFamily="34" charset="0"/>
              <a:cs typeface="Arial" pitchFamily="34" charset="0"/>
            </a:rPr>
            <a:t>Муринское</a:t>
          </a:r>
          <a:r>
            <a:rPr lang="ru-RU" sz="1600" b="1" dirty="0" smtClean="0">
              <a:latin typeface="Arial" pitchFamily="34" charset="0"/>
              <a:cs typeface="Arial" pitchFamily="34" charset="0"/>
            </a:rPr>
            <a:t> – 90 571</a:t>
          </a:r>
        </a:p>
        <a:p>
          <a:pPr algn="ctr"/>
          <a:r>
            <a:rPr lang="ru-RU" sz="1600" b="1" dirty="0" err="1" smtClean="0">
              <a:latin typeface="Arial" pitchFamily="34" charset="0"/>
              <a:cs typeface="Arial" pitchFamily="34" charset="0"/>
            </a:rPr>
            <a:t>Рахьинское</a:t>
          </a:r>
          <a:r>
            <a:rPr lang="ru-RU" sz="1600" b="1" dirty="0" smtClean="0">
              <a:latin typeface="Arial" pitchFamily="34" charset="0"/>
              <a:cs typeface="Arial" pitchFamily="34" charset="0"/>
            </a:rPr>
            <a:t> – 8 065</a:t>
          </a:r>
        </a:p>
        <a:p>
          <a:pPr algn="ctr"/>
          <a:r>
            <a:rPr lang="ru-RU" sz="1600" b="1" dirty="0" smtClean="0">
              <a:latin typeface="Arial" pitchFamily="34" charset="0"/>
              <a:cs typeface="Arial" pitchFamily="34" charset="0"/>
            </a:rPr>
            <a:t>Свердловское – 13 629</a:t>
          </a:r>
        </a:p>
        <a:p>
          <a:pPr algn="ctr"/>
          <a:r>
            <a:rPr lang="ru-RU" sz="1600" b="1" dirty="0" err="1" smtClean="0">
              <a:latin typeface="Arial" pitchFamily="34" charset="0"/>
              <a:cs typeface="Arial" pitchFamily="34" charset="0"/>
            </a:rPr>
            <a:t>Сертоловское</a:t>
          </a:r>
          <a:r>
            <a:rPr lang="ru-RU" sz="1600" b="1" dirty="0" smtClean="0">
              <a:latin typeface="Arial" pitchFamily="34" charset="0"/>
              <a:cs typeface="Arial" pitchFamily="34" charset="0"/>
            </a:rPr>
            <a:t> – 61 716</a:t>
          </a:r>
        </a:p>
        <a:p>
          <a:pPr algn="ctr"/>
          <a:r>
            <a:rPr lang="ru-RU" sz="1600" b="1" dirty="0" err="1" smtClean="0">
              <a:latin typeface="Arial" pitchFamily="34" charset="0"/>
              <a:cs typeface="Arial" pitchFamily="34" charset="0"/>
            </a:rPr>
            <a:t>Токсовское</a:t>
          </a:r>
          <a:r>
            <a:rPr lang="ru-RU" sz="1600" b="1" dirty="0" smtClean="0">
              <a:latin typeface="Arial" pitchFamily="34" charset="0"/>
              <a:cs typeface="Arial" pitchFamily="34" charset="0"/>
            </a:rPr>
            <a:t> – 6 545</a:t>
          </a:r>
          <a:endParaRPr lang="ru-RU" sz="1600" b="1" dirty="0">
            <a:latin typeface="Arial" pitchFamily="34" charset="0"/>
            <a:cs typeface="Arial" pitchFamily="34" charset="0"/>
          </a:endParaRPr>
        </a:p>
      </dgm:t>
    </dgm:pt>
    <dgm:pt modelId="{679CACBF-6A7C-4EED-A00B-6ADA86F29BD6}">
      <dgm:prSet phldrT="[Текст]" custT="1"/>
      <dgm:spPr>
        <a:ln>
          <a:solidFill>
            <a:schemeClr val="tx1">
              <a:lumMod val="95000"/>
              <a:lumOff val="5000"/>
            </a:schemeClr>
          </a:solidFill>
        </a:ln>
      </dgm:spPr>
      <dgm:t>
        <a:bodyPr/>
        <a:lstStyle/>
        <a:p>
          <a:pPr>
            <a:lnSpc>
              <a:spcPct val="150000"/>
            </a:lnSpc>
          </a:pPr>
          <a:r>
            <a:rPr lang="ru-RU" sz="1800" b="0" u="none" cap="none" spc="60" baseline="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Arial" pitchFamily="34" charset="0"/>
              <a:cs typeface="Arial" pitchFamily="34" charset="0"/>
            </a:rPr>
            <a:t>ВСЕВОЛОЖСКИЙ МУНИЦИПАЛЬНЫЙ РАЙОН</a:t>
          </a:r>
        </a:p>
        <a:p>
          <a:pPr>
            <a:lnSpc>
              <a:spcPct val="90000"/>
            </a:lnSpc>
          </a:pPr>
          <a:r>
            <a:rPr lang="ru-RU" sz="1800" b="0" cap="none" spc="60" baseline="0" dirty="0" smtClean="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latin typeface="Arial" pitchFamily="34" charset="0"/>
              <a:cs typeface="Arial" pitchFamily="34" charset="0"/>
            </a:rPr>
            <a:t>Численность населения 506 289 чел.</a:t>
          </a:r>
          <a:endParaRPr lang="ru-RU" sz="1600" b="0" cap="none" spc="60" baseline="0" dirty="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endParaRPr>
        </a:p>
      </dgm:t>
    </dgm:pt>
    <dgm:pt modelId="{9B10CC97-0AD4-44D9-A605-5D4E260EB016}" type="sibTrans" cxnId="{DF6D7A20-1D3D-4F57-985B-61E8894F6310}">
      <dgm:prSet/>
      <dgm:spPr/>
      <dgm:t>
        <a:bodyPr/>
        <a:lstStyle/>
        <a:p>
          <a:endParaRPr lang="ru-RU"/>
        </a:p>
      </dgm:t>
    </dgm:pt>
    <dgm:pt modelId="{C767565A-10C8-4642-94AB-BA0F518D3A02}" type="parTrans" cxnId="{DF6D7A20-1D3D-4F57-985B-61E8894F6310}">
      <dgm:prSet/>
      <dgm:spPr/>
      <dgm:t>
        <a:bodyPr/>
        <a:lstStyle/>
        <a:p>
          <a:endParaRPr lang="ru-RU"/>
        </a:p>
      </dgm:t>
    </dgm:pt>
    <dgm:pt modelId="{0B7F56DE-BA3C-4024-994D-0DBEDA091ED1}" type="sibTrans" cxnId="{9FB44FC0-D109-48F1-BE80-AF34E8673E8A}">
      <dgm:prSet/>
      <dgm:spPr/>
      <dgm:t>
        <a:bodyPr/>
        <a:lstStyle/>
        <a:p>
          <a:endParaRPr lang="ru-RU"/>
        </a:p>
      </dgm:t>
    </dgm:pt>
    <dgm:pt modelId="{D516E704-618E-4686-A595-E00F27DEA76B}" type="parTrans" cxnId="{9FB44FC0-D109-48F1-BE80-AF34E8673E8A}">
      <dgm:prSet>
        <dgm:style>
          <a:lnRef idx="2">
            <a:schemeClr val="dk1"/>
          </a:lnRef>
          <a:fillRef idx="0">
            <a:schemeClr val="dk1"/>
          </a:fillRef>
          <a:effectRef idx="1">
            <a:schemeClr val="dk1"/>
          </a:effectRef>
          <a:fontRef idx="minor">
            <a:schemeClr val="tx1"/>
          </a:fontRef>
        </dgm:style>
      </dgm:prSet>
      <dgm:spPr/>
      <dgm:t>
        <a:bodyPr/>
        <a:lstStyle/>
        <a:p>
          <a:endParaRPr lang="ru-RU"/>
        </a:p>
      </dgm:t>
    </dgm:pt>
    <dgm:pt modelId="{E0511BDF-661B-4F55-BC68-514848437806}" type="sibTrans" cxnId="{E15571C7-9825-4941-B6E3-FF512DD9365F}">
      <dgm:prSet/>
      <dgm:spPr/>
      <dgm:t>
        <a:bodyPr/>
        <a:lstStyle/>
        <a:p>
          <a:endParaRPr lang="ru-RU"/>
        </a:p>
      </dgm:t>
    </dgm:pt>
    <dgm:pt modelId="{8599584F-B8D7-4FEB-83BB-A8C27B623DE8}" type="parTrans" cxnId="{E15571C7-9825-4941-B6E3-FF512DD9365F}">
      <dgm:prSet>
        <dgm:style>
          <a:lnRef idx="2">
            <a:schemeClr val="dk1"/>
          </a:lnRef>
          <a:fillRef idx="0">
            <a:schemeClr val="dk1"/>
          </a:fillRef>
          <a:effectRef idx="1">
            <a:schemeClr val="dk1"/>
          </a:effectRef>
          <a:fontRef idx="minor">
            <a:schemeClr val="tx1"/>
          </a:fontRef>
        </dgm:style>
      </dgm:prSet>
      <dgm:spPr/>
      <dgm:t>
        <a:bodyPr/>
        <a:lstStyle/>
        <a:p>
          <a:endParaRPr lang="ru-RU"/>
        </a:p>
      </dgm:t>
    </dgm:pt>
    <dgm:pt modelId="{10C88BC4-A616-4531-A70B-259E2057DD54}" type="pres">
      <dgm:prSet presAssocID="{1470A990-6928-4C91-BB62-A4E87D582468}" presName="hierChild1" presStyleCnt="0">
        <dgm:presLayoutVars>
          <dgm:orgChart val="1"/>
          <dgm:chPref val="1"/>
          <dgm:dir/>
          <dgm:animOne val="branch"/>
          <dgm:animLvl val="lvl"/>
          <dgm:resizeHandles/>
        </dgm:presLayoutVars>
      </dgm:prSet>
      <dgm:spPr/>
      <dgm:t>
        <a:bodyPr/>
        <a:lstStyle/>
        <a:p>
          <a:endParaRPr lang="ru-RU"/>
        </a:p>
      </dgm:t>
    </dgm:pt>
    <dgm:pt modelId="{FFCBFB05-64DE-4B2A-A708-551828282847}" type="pres">
      <dgm:prSet presAssocID="{679CACBF-6A7C-4EED-A00B-6ADA86F29BD6}" presName="hierRoot1" presStyleCnt="0">
        <dgm:presLayoutVars>
          <dgm:hierBranch val="init"/>
        </dgm:presLayoutVars>
      </dgm:prSet>
      <dgm:spPr/>
    </dgm:pt>
    <dgm:pt modelId="{0C9683BD-9D4F-465D-B825-4844A3C9078B}" type="pres">
      <dgm:prSet presAssocID="{679CACBF-6A7C-4EED-A00B-6ADA86F29BD6}" presName="rootComposite1" presStyleCnt="0"/>
      <dgm:spPr/>
    </dgm:pt>
    <dgm:pt modelId="{B860DCB1-598F-4AA1-BB63-77A5C8E65C62}" type="pres">
      <dgm:prSet presAssocID="{679CACBF-6A7C-4EED-A00B-6ADA86F29BD6}" presName="rootText1" presStyleLbl="node0" presStyleIdx="0" presStyleCnt="1" custScaleX="219390" custScaleY="51992" custLinFactNeighborY="-3913">
        <dgm:presLayoutVars>
          <dgm:chPref val="3"/>
        </dgm:presLayoutVars>
      </dgm:prSet>
      <dgm:spPr/>
      <dgm:t>
        <a:bodyPr/>
        <a:lstStyle/>
        <a:p>
          <a:endParaRPr lang="ru-RU"/>
        </a:p>
      </dgm:t>
    </dgm:pt>
    <dgm:pt modelId="{1AA53582-97A5-4887-9E2E-28DC2AD8FE8E}" type="pres">
      <dgm:prSet presAssocID="{679CACBF-6A7C-4EED-A00B-6ADA86F29BD6}" presName="rootConnector1" presStyleLbl="node1" presStyleIdx="0" presStyleCnt="0"/>
      <dgm:spPr/>
      <dgm:t>
        <a:bodyPr/>
        <a:lstStyle/>
        <a:p>
          <a:endParaRPr lang="ru-RU"/>
        </a:p>
      </dgm:t>
    </dgm:pt>
    <dgm:pt modelId="{5F88F839-51B0-48CF-A693-86AC1EC47FCE}" type="pres">
      <dgm:prSet presAssocID="{679CACBF-6A7C-4EED-A00B-6ADA86F29BD6}" presName="hierChild2" presStyleCnt="0"/>
      <dgm:spPr/>
    </dgm:pt>
    <dgm:pt modelId="{A2826FFB-9C48-44CE-9E77-83DEE2E48FB7}" type="pres">
      <dgm:prSet presAssocID="{8599584F-B8D7-4FEB-83BB-A8C27B623DE8}" presName="Name37" presStyleLbl="parChTrans1D2" presStyleIdx="0" presStyleCnt="2"/>
      <dgm:spPr/>
      <dgm:t>
        <a:bodyPr/>
        <a:lstStyle/>
        <a:p>
          <a:endParaRPr lang="ru-RU"/>
        </a:p>
      </dgm:t>
    </dgm:pt>
    <dgm:pt modelId="{8F95B1FA-0DC2-4B33-BB3F-5412F1A28552}" type="pres">
      <dgm:prSet presAssocID="{864C79FD-8028-4B8C-AAF7-C88C3651033C}" presName="hierRoot2" presStyleCnt="0">
        <dgm:presLayoutVars>
          <dgm:hierBranch val="init"/>
        </dgm:presLayoutVars>
      </dgm:prSet>
      <dgm:spPr/>
    </dgm:pt>
    <dgm:pt modelId="{213BD5C9-1028-482B-B69D-11A6B1A2E16B}" type="pres">
      <dgm:prSet presAssocID="{864C79FD-8028-4B8C-AAF7-C88C3651033C}" presName="rootComposite" presStyleCnt="0"/>
      <dgm:spPr/>
    </dgm:pt>
    <dgm:pt modelId="{664392C5-2E01-4C50-B0FD-3CDB4606BF92}" type="pres">
      <dgm:prSet presAssocID="{864C79FD-8028-4B8C-AAF7-C88C3651033C}" presName="rootText" presStyleLbl="node2" presStyleIdx="0" presStyleCnt="2" custScaleY="207339" custLinFactNeighborX="-53" custLinFactNeighborY="-71">
        <dgm:presLayoutVars>
          <dgm:chPref val="3"/>
        </dgm:presLayoutVars>
      </dgm:prSet>
      <dgm:spPr/>
      <dgm:t>
        <a:bodyPr/>
        <a:lstStyle/>
        <a:p>
          <a:endParaRPr lang="ru-RU"/>
        </a:p>
      </dgm:t>
    </dgm:pt>
    <dgm:pt modelId="{78133F74-7EB4-42F7-AECD-6ED846613D30}" type="pres">
      <dgm:prSet presAssocID="{864C79FD-8028-4B8C-AAF7-C88C3651033C}" presName="rootConnector" presStyleLbl="node2" presStyleIdx="0" presStyleCnt="2"/>
      <dgm:spPr/>
      <dgm:t>
        <a:bodyPr/>
        <a:lstStyle/>
        <a:p>
          <a:endParaRPr lang="ru-RU"/>
        </a:p>
      </dgm:t>
    </dgm:pt>
    <dgm:pt modelId="{F5BB74BA-9902-4BB0-8551-B2F071160A37}" type="pres">
      <dgm:prSet presAssocID="{864C79FD-8028-4B8C-AAF7-C88C3651033C}" presName="hierChild4" presStyleCnt="0"/>
      <dgm:spPr/>
    </dgm:pt>
    <dgm:pt modelId="{E411F6B7-4B30-4F8F-99C1-CCB1A6A181A4}" type="pres">
      <dgm:prSet presAssocID="{864C79FD-8028-4B8C-AAF7-C88C3651033C}" presName="hierChild5" presStyleCnt="0"/>
      <dgm:spPr/>
    </dgm:pt>
    <dgm:pt modelId="{10F887D4-E6A5-4D35-92D5-872CF8197AF9}" type="pres">
      <dgm:prSet presAssocID="{D516E704-618E-4686-A595-E00F27DEA76B}" presName="Name37" presStyleLbl="parChTrans1D2" presStyleIdx="1" presStyleCnt="2"/>
      <dgm:spPr/>
      <dgm:t>
        <a:bodyPr/>
        <a:lstStyle/>
        <a:p>
          <a:endParaRPr lang="ru-RU"/>
        </a:p>
      </dgm:t>
    </dgm:pt>
    <dgm:pt modelId="{3486FF1E-B81B-44AB-B72D-A4F210D9FC48}" type="pres">
      <dgm:prSet presAssocID="{5E78DBA5-F03B-4D67-965D-8009B97D9342}" presName="hierRoot2" presStyleCnt="0">
        <dgm:presLayoutVars>
          <dgm:hierBranch val="init"/>
        </dgm:presLayoutVars>
      </dgm:prSet>
      <dgm:spPr/>
    </dgm:pt>
    <dgm:pt modelId="{73FA5498-19B8-439D-B02A-8C465B34458B}" type="pres">
      <dgm:prSet presAssocID="{5E78DBA5-F03B-4D67-965D-8009B97D9342}" presName="rootComposite" presStyleCnt="0"/>
      <dgm:spPr/>
    </dgm:pt>
    <dgm:pt modelId="{1D183452-E2BA-4E80-BBEF-0A8382438304}" type="pres">
      <dgm:prSet presAssocID="{5E78DBA5-F03B-4D67-965D-8009B97D9342}" presName="rootText" presStyleLbl="node2" presStyleIdx="1" presStyleCnt="2" custScaleY="207339">
        <dgm:presLayoutVars>
          <dgm:chPref val="3"/>
        </dgm:presLayoutVars>
      </dgm:prSet>
      <dgm:spPr/>
      <dgm:t>
        <a:bodyPr/>
        <a:lstStyle/>
        <a:p>
          <a:endParaRPr lang="ru-RU"/>
        </a:p>
      </dgm:t>
    </dgm:pt>
    <dgm:pt modelId="{F4D0CBA2-1C0E-4688-A357-6B2840E86F30}" type="pres">
      <dgm:prSet presAssocID="{5E78DBA5-F03B-4D67-965D-8009B97D9342}" presName="rootConnector" presStyleLbl="node2" presStyleIdx="1" presStyleCnt="2"/>
      <dgm:spPr/>
      <dgm:t>
        <a:bodyPr/>
        <a:lstStyle/>
        <a:p>
          <a:endParaRPr lang="ru-RU"/>
        </a:p>
      </dgm:t>
    </dgm:pt>
    <dgm:pt modelId="{8BD662F6-A3EC-4929-BEED-2CAD03404BCB}" type="pres">
      <dgm:prSet presAssocID="{5E78DBA5-F03B-4D67-965D-8009B97D9342}" presName="hierChild4" presStyleCnt="0"/>
      <dgm:spPr/>
    </dgm:pt>
    <dgm:pt modelId="{71C4FB33-255A-4E16-917F-4D661A65730A}" type="pres">
      <dgm:prSet presAssocID="{5E78DBA5-F03B-4D67-965D-8009B97D9342}" presName="hierChild5" presStyleCnt="0"/>
      <dgm:spPr/>
    </dgm:pt>
    <dgm:pt modelId="{868011BD-15D5-4B57-A036-66BD6C4D7C67}" type="pres">
      <dgm:prSet presAssocID="{679CACBF-6A7C-4EED-A00B-6ADA86F29BD6}" presName="hierChild3" presStyleCnt="0"/>
      <dgm:spPr/>
    </dgm:pt>
  </dgm:ptLst>
  <dgm:cxnLst>
    <dgm:cxn modelId="{9FB44FC0-D109-48F1-BE80-AF34E8673E8A}" srcId="{679CACBF-6A7C-4EED-A00B-6ADA86F29BD6}" destId="{5E78DBA5-F03B-4D67-965D-8009B97D9342}" srcOrd="1" destOrd="0" parTransId="{D516E704-618E-4686-A595-E00F27DEA76B}" sibTransId="{0B7F56DE-BA3C-4024-994D-0DBEDA091ED1}"/>
    <dgm:cxn modelId="{9C166FB8-983E-4C95-8350-17E163C07371}" type="presOf" srcId="{864C79FD-8028-4B8C-AAF7-C88C3651033C}" destId="{78133F74-7EB4-42F7-AECD-6ED846613D30}" srcOrd="1" destOrd="0" presId="urn:microsoft.com/office/officeart/2005/8/layout/orgChart1"/>
    <dgm:cxn modelId="{2571534E-20B7-4C7B-8117-5BCE9CB11511}" type="presOf" srcId="{8599584F-B8D7-4FEB-83BB-A8C27B623DE8}" destId="{A2826FFB-9C48-44CE-9E77-83DEE2E48FB7}" srcOrd="0" destOrd="0" presId="urn:microsoft.com/office/officeart/2005/8/layout/orgChart1"/>
    <dgm:cxn modelId="{C6EB2266-C658-4980-8C1D-BF20F5AF5AF1}" type="presOf" srcId="{864C79FD-8028-4B8C-AAF7-C88C3651033C}" destId="{664392C5-2E01-4C50-B0FD-3CDB4606BF92}" srcOrd="0" destOrd="0" presId="urn:microsoft.com/office/officeart/2005/8/layout/orgChart1"/>
    <dgm:cxn modelId="{DA55EB68-90F8-4528-B19D-7BB001ACAF2F}" type="presOf" srcId="{679CACBF-6A7C-4EED-A00B-6ADA86F29BD6}" destId="{B860DCB1-598F-4AA1-BB63-77A5C8E65C62}" srcOrd="0" destOrd="0" presId="urn:microsoft.com/office/officeart/2005/8/layout/orgChart1"/>
    <dgm:cxn modelId="{F1BFF757-E40B-48D6-8639-072C611CA567}" type="presOf" srcId="{D516E704-618E-4686-A595-E00F27DEA76B}" destId="{10F887D4-E6A5-4D35-92D5-872CF8197AF9}" srcOrd="0" destOrd="0" presId="urn:microsoft.com/office/officeart/2005/8/layout/orgChart1"/>
    <dgm:cxn modelId="{DF6D7A20-1D3D-4F57-985B-61E8894F6310}" srcId="{1470A990-6928-4C91-BB62-A4E87D582468}" destId="{679CACBF-6A7C-4EED-A00B-6ADA86F29BD6}" srcOrd="0" destOrd="0" parTransId="{C767565A-10C8-4642-94AB-BA0F518D3A02}" sibTransId="{9B10CC97-0AD4-44D9-A605-5D4E260EB016}"/>
    <dgm:cxn modelId="{E15571C7-9825-4941-B6E3-FF512DD9365F}" srcId="{679CACBF-6A7C-4EED-A00B-6ADA86F29BD6}" destId="{864C79FD-8028-4B8C-AAF7-C88C3651033C}" srcOrd="0" destOrd="0" parTransId="{8599584F-B8D7-4FEB-83BB-A8C27B623DE8}" sibTransId="{E0511BDF-661B-4F55-BC68-514848437806}"/>
    <dgm:cxn modelId="{404429EB-5A62-4033-A76E-9B0AFCED07B3}" type="presOf" srcId="{5E78DBA5-F03B-4D67-965D-8009B97D9342}" destId="{1D183452-E2BA-4E80-BBEF-0A8382438304}" srcOrd="0" destOrd="0" presId="urn:microsoft.com/office/officeart/2005/8/layout/orgChart1"/>
    <dgm:cxn modelId="{36FD92C8-1446-49B0-8A24-B37AB0987850}" type="presOf" srcId="{679CACBF-6A7C-4EED-A00B-6ADA86F29BD6}" destId="{1AA53582-97A5-4887-9E2E-28DC2AD8FE8E}" srcOrd="1" destOrd="0" presId="urn:microsoft.com/office/officeart/2005/8/layout/orgChart1"/>
    <dgm:cxn modelId="{945AFD4A-A778-4F45-BB3D-2D51056ECC20}" type="presOf" srcId="{1470A990-6928-4C91-BB62-A4E87D582468}" destId="{10C88BC4-A616-4531-A70B-259E2057DD54}" srcOrd="0" destOrd="0" presId="urn:microsoft.com/office/officeart/2005/8/layout/orgChart1"/>
    <dgm:cxn modelId="{DEC1AAF6-476E-4C82-B928-3312874EA9FE}" type="presOf" srcId="{5E78DBA5-F03B-4D67-965D-8009B97D9342}" destId="{F4D0CBA2-1C0E-4688-A357-6B2840E86F30}" srcOrd="1" destOrd="0" presId="urn:microsoft.com/office/officeart/2005/8/layout/orgChart1"/>
    <dgm:cxn modelId="{640A3545-409D-4EAB-BE77-E8C13F9A0AA7}" type="presParOf" srcId="{10C88BC4-A616-4531-A70B-259E2057DD54}" destId="{FFCBFB05-64DE-4B2A-A708-551828282847}" srcOrd="0" destOrd="0" presId="urn:microsoft.com/office/officeart/2005/8/layout/orgChart1"/>
    <dgm:cxn modelId="{3C73ED51-E8DF-4D38-9E83-EFF33B971ECB}" type="presParOf" srcId="{FFCBFB05-64DE-4B2A-A708-551828282847}" destId="{0C9683BD-9D4F-465D-B825-4844A3C9078B}" srcOrd="0" destOrd="0" presId="urn:microsoft.com/office/officeart/2005/8/layout/orgChart1"/>
    <dgm:cxn modelId="{17E93518-C421-4661-B36F-81DCA24CC977}" type="presParOf" srcId="{0C9683BD-9D4F-465D-B825-4844A3C9078B}" destId="{B860DCB1-598F-4AA1-BB63-77A5C8E65C62}" srcOrd="0" destOrd="0" presId="urn:microsoft.com/office/officeart/2005/8/layout/orgChart1"/>
    <dgm:cxn modelId="{6B3A325F-7BC9-4856-B21D-9877ADC0B013}" type="presParOf" srcId="{0C9683BD-9D4F-465D-B825-4844A3C9078B}" destId="{1AA53582-97A5-4887-9E2E-28DC2AD8FE8E}" srcOrd="1" destOrd="0" presId="urn:microsoft.com/office/officeart/2005/8/layout/orgChart1"/>
    <dgm:cxn modelId="{71546CD9-FA0E-4868-975C-393D3E8D1564}" type="presParOf" srcId="{FFCBFB05-64DE-4B2A-A708-551828282847}" destId="{5F88F839-51B0-48CF-A693-86AC1EC47FCE}" srcOrd="1" destOrd="0" presId="urn:microsoft.com/office/officeart/2005/8/layout/orgChart1"/>
    <dgm:cxn modelId="{29269BAA-AA7F-4A7F-825B-3A8A09828605}" type="presParOf" srcId="{5F88F839-51B0-48CF-A693-86AC1EC47FCE}" destId="{A2826FFB-9C48-44CE-9E77-83DEE2E48FB7}" srcOrd="0" destOrd="0" presId="urn:microsoft.com/office/officeart/2005/8/layout/orgChart1"/>
    <dgm:cxn modelId="{8DFF6E66-C13B-459B-BC81-D1A7E3449F7C}" type="presParOf" srcId="{5F88F839-51B0-48CF-A693-86AC1EC47FCE}" destId="{8F95B1FA-0DC2-4B33-BB3F-5412F1A28552}" srcOrd="1" destOrd="0" presId="urn:microsoft.com/office/officeart/2005/8/layout/orgChart1"/>
    <dgm:cxn modelId="{28C537DE-0449-4412-8AEA-0BFFA9DEB53E}" type="presParOf" srcId="{8F95B1FA-0DC2-4B33-BB3F-5412F1A28552}" destId="{213BD5C9-1028-482B-B69D-11A6B1A2E16B}" srcOrd="0" destOrd="0" presId="urn:microsoft.com/office/officeart/2005/8/layout/orgChart1"/>
    <dgm:cxn modelId="{F0C94F8D-41D0-4928-BFB9-07E33CE1690B}" type="presParOf" srcId="{213BD5C9-1028-482B-B69D-11A6B1A2E16B}" destId="{664392C5-2E01-4C50-B0FD-3CDB4606BF92}" srcOrd="0" destOrd="0" presId="urn:microsoft.com/office/officeart/2005/8/layout/orgChart1"/>
    <dgm:cxn modelId="{3898FAFA-E010-418E-BA8D-11CA54BA9700}" type="presParOf" srcId="{213BD5C9-1028-482B-B69D-11A6B1A2E16B}" destId="{78133F74-7EB4-42F7-AECD-6ED846613D30}" srcOrd="1" destOrd="0" presId="urn:microsoft.com/office/officeart/2005/8/layout/orgChart1"/>
    <dgm:cxn modelId="{5E5F40AF-F296-407F-BD0F-F4D8593E92D6}" type="presParOf" srcId="{8F95B1FA-0DC2-4B33-BB3F-5412F1A28552}" destId="{F5BB74BA-9902-4BB0-8551-B2F071160A37}" srcOrd="1" destOrd="0" presId="urn:microsoft.com/office/officeart/2005/8/layout/orgChart1"/>
    <dgm:cxn modelId="{2844E2BA-3F29-4386-A429-76E5631F9AB6}" type="presParOf" srcId="{8F95B1FA-0DC2-4B33-BB3F-5412F1A28552}" destId="{E411F6B7-4B30-4F8F-99C1-CCB1A6A181A4}" srcOrd="2" destOrd="0" presId="urn:microsoft.com/office/officeart/2005/8/layout/orgChart1"/>
    <dgm:cxn modelId="{FCE64841-25CE-4E23-B873-DE9BF449F76B}" type="presParOf" srcId="{5F88F839-51B0-48CF-A693-86AC1EC47FCE}" destId="{10F887D4-E6A5-4D35-92D5-872CF8197AF9}" srcOrd="2" destOrd="0" presId="urn:microsoft.com/office/officeart/2005/8/layout/orgChart1"/>
    <dgm:cxn modelId="{D807E63D-BC3C-47B3-A096-335D995566F6}" type="presParOf" srcId="{5F88F839-51B0-48CF-A693-86AC1EC47FCE}" destId="{3486FF1E-B81B-44AB-B72D-A4F210D9FC48}" srcOrd="3" destOrd="0" presId="urn:microsoft.com/office/officeart/2005/8/layout/orgChart1"/>
    <dgm:cxn modelId="{556ED239-0426-4D99-9D4E-55770201D619}" type="presParOf" srcId="{3486FF1E-B81B-44AB-B72D-A4F210D9FC48}" destId="{73FA5498-19B8-439D-B02A-8C465B34458B}" srcOrd="0" destOrd="0" presId="urn:microsoft.com/office/officeart/2005/8/layout/orgChart1"/>
    <dgm:cxn modelId="{951CB2A5-D3C0-4C43-ADE7-2069F5F0A18F}" type="presParOf" srcId="{73FA5498-19B8-439D-B02A-8C465B34458B}" destId="{1D183452-E2BA-4E80-BBEF-0A8382438304}" srcOrd="0" destOrd="0" presId="urn:microsoft.com/office/officeart/2005/8/layout/orgChart1"/>
    <dgm:cxn modelId="{65F39FB1-1F08-4C91-9508-6703D960F973}" type="presParOf" srcId="{73FA5498-19B8-439D-B02A-8C465B34458B}" destId="{F4D0CBA2-1C0E-4688-A357-6B2840E86F30}" srcOrd="1" destOrd="0" presId="urn:microsoft.com/office/officeart/2005/8/layout/orgChart1"/>
    <dgm:cxn modelId="{155F8347-A98F-4C9B-9C0D-72C4D2422463}" type="presParOf" srcId="{3486FF1E-B81B-44AB-B72D-A4F210D9FC48}" destId="{8BD662F6-A3EC-4929-BEED-2CAD03404BCB}" srcOrd="1" destOrd="0" presId="urn:microsoft.com/office/officeart/2005/8/layout/orgChart1"/>
    <dgm:cxn modelId="{75C6A79A-402C-4051-9D8B-56FF4D119F41}" type="presParOf" srcId="{3486FF1E-B81B-44AB-B72D-A4F210D9FC48}" destId="{71C4FB33-255A-4E16-917F-4D661A65730A}" srcOrd="2" destOrd="0" presId="urn:microsoft.com/office/officeart/2005/8/layout/orgChart1"/>
    <dgm:cxn modelId="{3FD1EBBE-6A2E-4A7D-8AEA-42589D04F130}" type="presParOf" srcId="{FFCBFB05-64DE-4B2A-A708-551828282847}" destId="{868011BD-15D5-4B57-A036-66BD6C4D7C67}"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F887D4-E6A5-4D35-92D5-872CF8197AF9}">
      <dsp:nvSpPr>
        <dsp:cNvPr id="0" name=""/>
        <dsp:cNvSpPr/>
      </dsp:nvSpPr>
      <dsp:spPr>
        <a:xfrm>
          <a:off x="4068452" y="1100698"/>
          <a:ext cx="2226449" cy="844817"/>
        </a:xfrm>
        <a:custGeom>
          <a:avLst/>
          <a:gdLst/>
          <a:ahLst/>
          <a:cxnLst/>
          <a:rect l="0" t="0" r="0" b="0"/>
          <a:pathLst>
            <a:path>
              <a:moveTo>
                <a:pt x="0" y="0"/>
              </a:moveTo>
              <a:lnTo>
                <a:pt x="0" y="458409"/>
              </a:lnTo>
              <a:lnTo>
                <a:pt x="2226449" y="458409"/>
              </a:lnTo>
              <a:lnTo>
                <a:pt x="2226449" y="844817"/>
              </a:lnTo>
            </a:path>
          </a:pathLst>
        </a:custGeom>
        <a:noFill/>
        <a:ln w="25400" cap="flat" cmpd="sng" algn="ctr">
          <a:solidFill>
            <a:schemeClr val="dk1"/>
          </a:solidFill>
          <a:prstDash val="solid"/>
        </a:ln>
        <a:effectLst>
          <a:outerShdw blurRad="40000" dist="20000" dir="5400000" rotWithShape="0">
            <a:srgbClr val="000000">
              <a:alpha val="38000"/>
            </a:srgbClr>
          </a:outerShdw>
        </a:effectLst>
      </dsp:spPr>
      <dsp:style>
        <a:lnRef idx="2">
          <a:schemeClr val="dk1"/>
        </a:lnRef>
        <a:fillRef idx="0">
          <a:schemeClr val="dk1"/>
        </a:fillRef>
        <a:effectRef idx="1">
          <a:schemeClr val="dk1"/>
        </a:effectRef>
        <a:fontRef idx="minor">
          <a:schemeClr val="tx1"/>
        </a:fontRef>
      </dsp:style>
    </dsp:sp>
    <dsp:sp modelId="{A2826FFB-9C48-44CE-9E77-83DEE2E48FB7}">
      <dsp:nvSpPr>
        <dsp:cNvPr id="0" name=""/>
        <dsp:cNvSpPr/>
      </dsp:nvSpPr>
      <dsp:spPr>
        <a:xfrm>
          <a:off x="1840052" y="1100698"/>
          <a:ext cx="2228399" cy="843511"/>
        </a:xfrm>
        <a:custGeom>
          <a:avLst/>
          <a:gdLst/>
          <a:ahLst/>
          <a:cxnLst/>
          <a:rect l="0" t="0" r="0" b="0"/>
          <a:pathLst>
            <a:path>
              <a:moveTo>
                <a:pt x="2228399" y="0"/>
              </a:moveTo>
              <a:lnTo>
                <a:pt x="2228399" y="457102"/>
              </a:lnTo>
              <a:lnTo>
                <a:pt x="0" y="457102"/>
              </a:lnTo>
              <a:lnTo>
                <a:pt x="0" y="843511"/>
              </a:lnTo>
            </a:path>
          </a:pathLst>
        </a:custGeom>
        <a:noFill/>
        <a:ln w="25400" cap="flat" cmpd="sng" algn="ctr">
          <a:solidFill>
            <a:schemeClr val="dk1"/>
          </a:solidFill>
          <a:prstDash val="solid"/>
        </a:ln>
        <a:effectLst>
          <a:outerShdw blurRad="40000" dist="20000" dir="5400000" rotWithShape="0">
            <a:srgbClr val="000000">
              <a:alpha val="38000"/>
            </a:srgbClr>
          </a:outerShdw>
        </a:effectLst>
      </dsp:spPr>
      <dsp:style>
        <a:lnRef idx="2">
          <a:schemeClr val="dk1"/>
        </a:lnRef>
        <a:fillRef idx="0">
          <a:schemeClr val="dk1"/>
        </a:fillRef>
        <a:effectRef idx="1">
          <a:schemeClr val="dk1"/>
        </a:effectRef>
        <a:fontRef idx="minor">
          <a:schemeClr val="tx1"/>
        </a:fontRef>
      </dsp:style>
    </dsp:sp>
    <dsp:sp modelId="{B860DCB1-598F-4AA1-BB63-77A5C8E65C62}">
      <dsp:nvSpPr>
        <dsp:cNvPr id="0" name=""/>
        <dsp:cNvSpPr/>
      </dsp:nvSpPr>
      <dsp:spPr>
        <a:xfrm>
          <a:off x="31586" y="144024"/>
          <a:ext cx="8073731" cy="956674"/>
        </a:xfrm>
        <a:prstGeom prst="rect">
          <a:avLst/>
        </a:prstGeom>
        <a:solidFill>
          <a:schemeClr val="accent1">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ru-RU" sz="1800" b="0" u="none" kern="1200" cap="none" spc="60" baseline="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Arial" pitchFamily="34" charset="0"/>
              <a:cs typeface="Arial" pitchFamily="34" charset="0"/>
            </a:rPr>
            <a:t>ВСЕВОЛОЖСКИЙ МУНИЦИПАЛЬНЫЙ РАЙОН</a:t>
          </a:r>
        </a:p>
        <a:p>
          <a:pPr lvl="0" algn="ctr" defTabSz="800100">
            <a:lnSpc>
              <a:spcPct val="90000"/>
            </a:lnSpc>
            <a:spcBef>
              <a:spcPct val="0"/>
            </a:spcBef>
            <a:spcAft>
              <a:spcPct val="35000"/>
            </a:spcAft>
          </a:pPr>
          <a:r>
            <a:rPr lang="ru-RU" sz="1800" b="0" kern="1200" cap="none" spc="60" baseline="0" dirty="0" smtClean="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latin typeface="Arial" pitchFamily="34" charset="0"/>
              <a:cs typeface="Arial" pitchFamily="34" charset="0"/>
            </a:rPr>
            <a:t>Численность населения 506 289 чел.</a:t>
          </a:r>
          <a:endParaRPr lang="ru-RU" sz="1600" b="0" kern="1200" cap="none" spc="60" baseline="0" dirty="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endParaRPr>
        </a:p>
      </dsp:txBody>
      <dsp:txXfrm>
        <a:off x="31586" y="144024"/>
        <a:ext cx="8073731" cy="956674"/>
      </dsp:txXfrm>
    </dsp:sp>
    <dsp:sp modelId="{664392C5-2E01-4C50-B0FD-3CDB4606BF92}">
      <dsp:nvSpPr>
        <dsp:cNvPr id="0" name=""/>
        <dsp:cNvSpPr/>
      </dsp:nvSpPr>
      <dsp:spPr>
        <a:xfrm>
          <a:off x="11" y="1944210"/>
          <a:ext cx="3680081" cy="3815122"/>
        </a:xfrm>
        <a:prstGeom prst="rect">
          <a:avLst/>
        </a:prstGeom>
        <a:solidFill>
          <a:schemeClr val="accent2">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u="sng" kern="1200" dirty="0" smtClean="0">
              <a:latin typeface="Arial" pitchFamily="34" charset="0"/>
              <a:cs typeface="Arial" pitchFamily="34" charset="0"/>
            </a:rPr>
            <a:t>ГОРОДСКИЕ ПОСЕЛЕНИЯ</a:t>
          </a: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численность всего 361 439 чел.,               </a:t>
          </a:r>
          <a:endParaRPr lang="en-US" sz="1600" b="1" i="1" kern="1200" dirty="0" smtClean="0">
            <a:solidFill>
              <a:schemeClr val="bg2">
                <a:lumMod val="75000"/>
              </a:schemeClr>
            </a:solidFill>
            <a:latin typeface="Arial" pitchFamily="34" charset="0"/>
            <a:cs typeface="Arial" pitchFamily="34" charset="0"/>
          </a:endParaRP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в том числе:</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Всеволожское</a:t>
          </a:r>
          <a:r>
            <a:rPr lang="ru-RU" sz="1600" b="1" kern="1200" dirty="0" smtClean="0">
              <a:latin typeface="Arial" pitchFamily="34" charset="0"/>
              <a:cs typeface="Arial" pitchFamily="34" charset="0"/>
            </a:rPr>
            <a:t> – 76 974</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Дубровское</a:t>
          </a:r>
          <a:r>
            <a:rPr lang="ru-RU" sz="1600" b="1" kern="1200" dirty="0" smtClean="0">
              <a:latin typeface="Arial" pitchFamily="34" charset="0"/>
              <a:cs typeface="Arial" pitchFamily="34" charset="0"/>
            </a:rPr>
            <a:t> – 8 115</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Заневское</a:t>
          </a:r>
          <a:r>
            <a:rPr lang="ru-RU" sz="1600" b="1" kern="1200" dirty="0" smtClean="0">
              <a:latin typeface="Arial" pitchFamily="34" charset="0"/>
              <a:cs typeface="Arial" pitchFamily="34" charset="0"/>
            </a:rPr>
            <a:t> – 74 173</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Кузьмоловское</a:t>
          </a:r>
          <a:r>
            <a:rPr lang="ru-RU" sz="1600" b="1" kern="1200" dirty="0" smtClean="0">
              <a:latin typeface="Arial" pitchFamily="34" charset="0"/>
              <a:cs typeface="Arial" pitchFamily="34" charset="0"/>
            </a:rPr>
            <a:t> – 11 054</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Морозовское – 10 633</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Муринское</a:t>
          </a:r>
          <a:r>
            <a:rPr lang="ru-RU" sz="1600" b="1" kern="1200" dirty="0" smtClean="0">
              <a:latin typeface="Arial" pitchFamily="34" charset="0"/>
              <a:cs typeface="Arial" pitchFamily="34" charset="0"/>
            </a:rPr>
            <a:t> – 90 571</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Рахьинское</a:t>
          </a:r>
          <a:r>
            <a:rPr lang="ru-RU" sz="1600" b="1" kern="1200" dirty="0" smtClean="0">
              <a:latin typeface="Arial" pitchFamily="34" charset="0"/>
              <a:cs typeface="Arial" pitchFamily="34" charset="0"/>
            </a:rPr>
            <a:t> – 8 065</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Свердловское – 13 629</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Сертоловское</a:t>
          </a:r>
          <a:r>
            <a:rPr lang="ru-RU" sz="1600" b="1" kern="1200" dirty="0" smtClean="0">
              <a:latin typeface="Arial" pitchFamily="34" charset="0"/>
              <a:cs typeface="Arial" pitchFamily="34" charset="0"/>
            </a:rPr>
            <a:t> – 61 716</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Токсовское</a:t>
          </a:r>
          <a:r>
            <a:rPr lang="ru-RU" sz="1600" b="1" kern="1200" dirty="0" smtClean="0">
              <a:latin typeface="Arial" pitchFamily="34" charset="0"/>
              <a:cs typeface="Arial" pitchFamily="34" charset="0"/>
            </a:rPr>
            <a:t> – 6 545</a:t>
          </a:r>
          <a:endParaRPr lang="ru-RU" sz="1600" b="1" kern="1200" dirty="0">
            <a:latin typeface="Arial" pitchFamily="34" charset="0"/>
            <a:cs typeface="Arial" pitchFamily="34" charset="0"/>
          </a:endParaRPr>
        </a:p>
      </dsp:txBody>
      <dsp:txXfrm>
        <a:off x="11" y="1944210"/>
        <a:ext cx="3680081" cy="3815122"/>
      </dsp:txXfrm>
    </dsp:sp>
    <dsp:sp modelId="{1D183452-E2BA-4E80-BBEF-0A8382438304}">
      <dsp:nvSpPr>
        <dsp:cNvPr id="0" name=""/>
        <dsp:cNvSpPr/>
      </dsp:nvSpPr>
      <dsp:spPr>
        <a:xfrm>
          <a:off x="4454860" y="1945516"/>
          <a:ext cx="3680081" cy="3815122"/>
        </a:xfrm>
        <a:prstGeom prst="rect">
          <a:avLst/>
        </a:prstGeom>
        <a:solidFill>
          <a:schemeClr val="accent2">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u="sng" kern="1200" dirty="0" smtClean="0">
              <a:latin typeface="Arial" pitchFamily="34" charset="0"/>
              <a:cs typeface="Arial" pitchFamily="34" charset="0"/>
            </a:rPr>
            <a:t>СЕЛЬСКИЕ ПОСЕЛЕНИЯ</a:t>
          </a: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численность всего 144 850 чел.,               в том числе:</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Агалатовское – 13 620</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Бугровское</a:t>
          </a:r>
          <a:r>
            <a:rPr lang="ru-RU" sz="1600" b="1" kern="1200" dirty="0" smtClean="0">
              <a:latin typeface="Arial" pitchFamily="34" charset="0"/>
              <a:cs typeface="Arial" pitchFamily="34" charset="0"/>
            </a:rPr>
            <a:t> – 31 127</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Колтушское</a:t>
          </a:r>
          <a:r>
            <a:rPr lang="ru-RU" sz="1600" b="1" kern="1200" dirty="0" smtClean="0">
              <a:latin typeface="Arial" pitchFamily="34" charset="0"/>
              <a:cs typeface="Arial" pitchFamily="34" charset="0"/>
            </a:rPr>
            <a:t> – 30 070</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Куйвозовское</a:t>
          </a:r>
          <a:r>
            <a:rPr lang="ru-RU" sz="1600" b="1" kern="1200" dirty="0" smtClean="0">
              <a:latin typeface="Arial" pitchFamily="34" charset="0"/>
              <a:cs typeface="Arial" pitchFamily="34" charset="0"/>
            </a:rPr>
            <a:t> – 14 469</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Лесколовское</a:t>
          </a:r>
          <a:r>
            <a:rPr lang="ru-RU" sz="1600" b="1" kern="1200" dirty="0" smtClean="0">
              <a:latin typeface="Arial" pitchFamily="34" charset="0"/>
              <a:cs typeface="Arial" pitchFamily="34" charset="0"/>
            </a:rPr>
            <a:t> – 11 028</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Новодевяткинское</a:t>
          </a:r>
          <a:r>
            <a:rPr lang="ru-RU" sz="1600" b="1" kern="1200" dirty="0" smtClean="0">
              <a:latin typeface="Arial" pitchFamily="34" charset="0"/>
              <a:cs typeface="Arial" pitchFamily="34" charset="0"/>
            </a:rPr>
            <a:t> – 22 699</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Романовское – 9 948</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Щегловское</a:t>
          </a:r>
          <a:r>
            <a:rPr lang="ru-RU" sz="1600" b="1" kern="1200" dirty="0" smtClean="0">
              <a:latin typeface="Arial" pitchFamily="34" charset="0"/>
              <a:cs typeface="Arial" pitchFamily="34" charset="0"/>
            </a:rPr>
            <a:t> – 6 201</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Юкковское</a:t>
          </a:r>
          <a:r>
            <a:rPr lang="ru-RU" sz="1600" b="1" kern="1200" dirty="0" smtClean="0">
              <a:latin typeface="Arial" pitchFamily="34" charset="0"/>
              <a:cs typeface="Arial" pitchFamily="34" charset="0"/>
            </a:rPr>
            <a:t> – 5 688</a:t>
          </a:r>
        </a:p>
        <a:p>
          <a:pPr lvl="0" algn="ctr" defTabSz="711200">
            <a:lnSpc>
              <a:spcPct val="90000"/>
            </a:lnSpc>
            <a:spcBef>
              <a:spcPct val="0"/>
            </a:spcBef>
            <a:spcAft>
              <a:spcPct val="35000"/>
            </a:spcAft>
          </a:pPr>
          <a:endParaRPr lang="ru-RU" sz="1600" b="1" kern="1200" dirty="0"/>
        </a:p>
      </dsp:txBody>
      <dsp:txXfrm>
        <a:off x="4454860" y="1945516"/>
        <a:ext cx="3680081" cy="38151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19040" cy="492922"/>
          </a:xfrm>
          <a:prstGeom prst="rect">
            <a:avLst/>
          </a:prstGeom>
        </p:spPr>
        <p:txBody>
          <a:bodyPr vert="horz" lIns="90553" tIns="45277" rIns="90553" bIns="45277" rtlCol="0"/>
          <a:lstStyle>
            <a:lvl1pPr algn="l">
              <a:defRPr sz="1200"/>
            </a:lvl1pPr>
          </a:lstStyle>
          <a:p>
            <a:endParaRPr lang="ru-RU"/>
          </a:p>
        </p:txBody>
      </p:sp>
      <p:sp>
        <p:nvSpPr>
          <p:cNvPr id="3" name="Дата 2"/>
          <p:cNvSpPr>
            <a:spLocks noGrp="1"/>
          </p:cNvSpPr>
          <p:nvPr>
            <p:ph type="dt" sz="quarter" idx="1"/>
          </p:nvPr>
        </p:nvSpPr>
        <p:spPr>
          <a:xfrm>
            <a:off x="3815155" y="1"/>
            <a:ext cx="2919040" cy="492922"/>
          </a:xfrm>
          <a:prstGeom prst="rect">
            <a:avLst/>
          </a:prstGeom>
        </p:spPr>
        <p:txBody>
          <a:bodyPr vert="horz" lIns="90553" tIns="45277" rIns="90553" bIns="45277" rtlCol="0"/>
          <a:lstStyle>
            <a:lvl1pPr algn="r">
              <a:defRPr sz="1200"/>
            </a:lvl1pPr>
          </a:lstStyle>
          <a:p>
            <a:fld id="{AEE1F424-9BBA-40D2-8024-C9BED2974EEA}" type="datetimeFigureOut">
              <a:rPr lang="ru-RU" smtClean="0"/>
              <a:pPr/>
              <a:t>13.06.2023</a:t>
            </a:fld>
            <a:endParaRPr lang="ru-RU"/>
          </a:p>
        </p:txBody>
      </p:sp>
      <p:sp>
        <p:nvSpPr>
          <p:cNvPr id="4" name="Нижний колонтитул 3"/>
          <p:cNvSpPr>
            <a:spLocks noGrp="1"/>
          </p:cNvSpPr>
          <p:nvPr>
            <p:ph type="ftr" sz="quarter" idx="2"/>
          </p:nvPr>
        </p:nvSpPr>
        <p:spPr>
          <a:xfrm>
            <a:off x="1" y="9371818"/>
            <a:ext cx="2919040" cy="492921"/>
          </a:xfrm>
          <a:prstGeom prst="rect">
            <a:avLst/>
          </a:prstGeom>
        </p:spPr>
        <p:txBody>
          <a:bodyPr vert="horz" lIns="90553" tIns="45277" rIns="90553" bIns="45277" rtlCol="0" anchor="b"/>
          <a:lstStyle>
            <a:lvl1pPr algn="l">
              <a:defRPr sz="1200"/>
            </a:lvl1pPr>
          </a:lstStyle>
          <a:p>
            <a:endParaRPr lang="ru-RU"/>
          </a:p>
        </p:txBody>
      </p:sp>
      <p:sp>
        <p:nvSpPr>
          <p:cNvPr id="5" name="Номер слайда 4"/>
          <p:cNvSpPr>
            <a:spLocks noGrp="1"/>
          </p:cNvSpPr>
          <p:nvPr>
            <p:ph type="sldNum" sz="quarter" idx="3"/>
          </p:nvPr>
        </p:nvSpPr>
        <p:spPr>
          <a:xfrm>
            <a:off x="3815155" y="9371818"/>
            <a:ext cx="2919040" cy="492921"/>
          </a:xfrm>
          <a:prstGeom prst="rect">
            <a:avLst/>
          </a:prstGeom>
        </p:spPr>
        <p:txBody>
          <a:bodyPr vert="horz" lIns="90553" tIns="45277" rIns="90553" bIns="45277" rtlCol="0" anchor="b"/>
          <a:lstStyle>
            <a:lvl1pPr algn="r">
              <a:defRPr sz="1200"/>
            </a:lvl1pPr>
          </a:lstStyle>
          <a:p>
            <a:fld id="{574BB70C-0ABF-42BE-B2E6-1CABBC0D3379}" type="slidenum">
              <a:rPr lang="ru-RU" smtClean="0"/>
              <a:pPr/>
              <a:t>‹#›</a:t>
            </a:fld>
            <a:endParaRPr lang="ru-RU"/>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4"/>
            <a:ext cx="2918830" cy="493315"/>
          </a:xfrm>
          <a:prstGeom prst="rect">
            <a:avLst/>
          </a:prstGeom>
        </p:spPr>
        <p:txBody>
          <a:bodyPr vert="horz" lIns="90533" tIns="45269" rIns="90533" bIns="45269" rtlCol="0"/>
          <a:lstStyle>
            <a:lvl1pPr algn="l">
              <a:defRPr sz="1200"/>
            </a:lvl1pPr>
          </a:lstStyle>
          <a:p>
            <a:endParaRPr lang="ru-RU"/>
          </a:p>
        </p:txBody>
      </p:sp>
      <p:sp>
        <p:nvSpPr>
          <p:cNvPr id="3" name="Дата 2"/>
          <p:cNvSpPr>
            <a:spLocks noGrp="1"/>
          </p:cNvSpPr>
          <p:nvPr>
            <p:ph type="dt" idx="1"/>
          </p:nvPr>
        </p:nvSpPr>
        <p:spPr>
          <a:xfrm>
            <a:off x="3815378" y="4"/>
            <a:ext cx="2918830" cy="493315"/>
          </a:xfrm>
          <a:prstGeom prst="rect">
            <a:avLst/>
          </a:prstGeom>
        </p:spPr>
        <p:txBody>
          <a:bodyPr vert="horz" lIns="90533" tIns="45269" rIns="90533" bIns="45269" rtlCol="0"/>
          <a:lstStyle>
            <a:lvl1pPr algn="r">
              <a:defRPr sz="1200"/>
            </a:lvl1pPr>
          </a:lstStyle>
          <a:p>
            <a:fld id="{E943632B-ED4D-4F0E-BFB4-747E1F13F264}" type="datetimeFigureOut">
              <a:rPr lang="ru-RU" smtClean="0"/>
              <a:pPr/>
              <a:t>13.06.2023</a:t>
            </a:fld>
            <a:endParaRPr lang="ru-RU"/>
          </a:p>
        </p:txBody>
      </p:sp>
      <p:sp>
        <p:nvSpPr>
          <p:cNvPr id="4" name="Образ слайда 3"/>
          <p:cNvSpPr>
            <a:spLocks noGrp="1" noRot="1" noChangeAspect="1"/>
          </p:cNvSpPr>
          <p:nvPr>
            <p:ph type="sldImg" idx="2"/>
          </p:nvPr>
        </p:nvSpPr>
        <p:spPr>
          <a:xfrm>
            <a:off x="903288" y="739775"/>
            <a:ext cx="4929187" cy="3698875"/>
          </a:xfrm>
          <a:prstGeom prst="rect">
            <a:avLst/>
          </a:prstGeom>
          <a:noFill/>
          <a:ln w="12700">
            <a:solidFill>
              <a:prstClr val="black"/>
            </a:solidFill>
          </a:ln>
        </p:spPr>
        <p:txBody>
          <a:bodyPr vert="horz" lIns="90533" tIns="45269" rIns="90533" bIns="45269" rtlCol="0" anchor="ctr"/>
          <a:lstStyle/>
          <a:p>
            <a:endParaRPr lang="ru-RU"/>
          </a:p>
        </p:txBody>
      </p:sp>
      <p:sp>
        <p:nvSpPr>
          <p:cNvPr id="5" name="Заметки 4"/>
          <p:cNvSpPr>
            <a:spLocks noGrp="1"/>
          </p:cNvSpPr>
          <p:nvPr>
            <p:ph type="body" sz="quarter" idx="3"/>
          </p:nvPr>
        </p:nvSpPr>
        <p:spPr>
          <a:xfrm>
            <a:off x="673577" y="4686499"/>
            <a:ext cx="5388610" cy="4439841"/>
          </a:xfrm>
          <a:prstGeom prst="rect">
            <a:avLst/>
          </a:prstGeom>
        </p:spPr>
        <p:txBody>
          <a:bodyPr vert="horz" lIns="90533" tIns="45269" rIns="90533" bIns="45269"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4" y="9371287"/>
            <a:ext cx="2918830" cy="493315"/>
          </a:xfrm>
          <a:prstGeom prst="rect">
            <a:avLst/>
          </a:prstGeom>
        </p:spPr>
        <p:txBody>
          <a:bodyPr vert="horz" lIns="90533" tIns="45269" rIns="90533" bIns="45269" rtlCol="0" anchor="b"/>
          <a:lstStyle>
            <a:lvl1pPr algn="l">
              <a:defRPr sz="1200"/>
            </a:lvl1pPr>
          </a:lstStyle>
          <a:p>
            <a:endParaRPr lang="ru-RU"/>
          </a:p>
        </p:txBody>
      </p:sp>
      <p:sp>
        <p:nvSpPr>
          <p:cNvPr id="7" name="Номер слайда 6"/>
          <p:cNvSpPr>
            <a:spLocks noGrp="1"/>
          </p:cNvSpPr>
          <p:nvPr>
            <p:ph type="sldNum" sz="quarter" idx="5"/>
          </p:nvPr>
        </p:nvSpPr>
        <p:spPr>
          <a:xfrm>
            <a:off x="3815378" y="9371287"/>
            <a:ext cx="2918830" cy="493315"/>
          </a:xfrm>
          <a:prstGeom prst="rect">
            <a:avLst/>
          </a:prstGeom>
        </p:spPr>
        <p:txBody>
          <a:bodyPr vert="horz" lIns="90533" tIns="45269" rIns="90533" bIns="45269" rtlCol="0" anchor="b"/>
          <a:lstStyle>
            <a:lvl1pPr algn="r">
              <a:defRPr sz="1200"/>
            </a:lvl1pPr>
          </a:lstStyle>
          <a:p>
            <a:fld id="{6E489C79-826F-42AB-A2F6-AF258AC52506}" type="slidenum">
              <a:rPr lang="ru-RU" smtClean="0"/>
              <a:pPr/>
              <a:t>‹#›</a:t>
            </a:fld>
            <a:endParaRPr lang="ru-RU"/>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2</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3</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4</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5</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6</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7</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8</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9</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10</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11</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12</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13</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14</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15</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16</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17</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18</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19</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920858E-F0F0-4D22-A480-505C406C1A28}" type="datetime1">
              <a:rPr lang="ru-RU" smtClean="0"/>
              <a:pPr/>
              <a:t>13.06.2023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C111DFA-A733-4305-AA7C-4B6E7B1FBDA9}" type="datetime1">
              <a:rPr lang="ru-RU" smtClean="0"/>
              <a:pPr/>
              <a:t>13.06.2023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C3E450A-E93A-43B8-B5B5-6907A75764F7}" type="datetime1">
              <a:rPr lang="ru-RU" smtClean="0"/>
              <a:pPr/>
              <a:t>13.06.2023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A22C3E7-51BB-4857-9E31-248511EBEB61}" type="datetime1">
              <a:rPr lang="ru-RU" smtClean="0"/>
              <a:pPr/>
              <a:t>13.06.2023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B795BE2-A8BC-480D-8998-E6C352A91E1F}" type="datetime1">
              <a:rPr lang="ru-RU" smtClean="0"/>
              <a:pPr/>
              <a:t>13.06.2023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E9CC98-5045-426F-846B-BEF44A01FC69}" type="datetime1">
              <a:rPr lang="ru-RU" smtClean="0"/>
              <a:pPr/>
              <a:t>13.06.2023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F8EB1C2-DDE2-4245-8217-622B5348670B}" type="datetime1">
              <a:rPr lang="ru-RU" smtClean="0"/>
              <a:pPr/>
              <a:t>13.06.2023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21DDB7B-D709-4BCB-9182-2565E7A708D8}" type="datetime1">
              <a:rPr lang="ru-RU" smtClean="0"/>
              <a:pPr/>
              <a:t>13.06.2023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043B05B-0BCD-4425-8B6C-74BC10106F03}" type="datetime1">
              <a:rPr lang="ru-RU" smtClean="0"/>
              <a:pPr/>
              <a:t>13.06.2023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856FF6-FA35-416D-A765-67038B8227E9}" type="datetime1">
              <a:rPr lang="ru-RU" smtClean="0"/>
              <a:pPr/>
              <a:t>13.06.2023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DCE885-1527-4C73-B351-58C265AC8309}" type="datetime1">
              <a:rPr lang="ru-RU" smtClean="0"/>
              <a:pPr/>
              <a:t>13.06.2023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25000">
              <a:srgbClr val="00B0F0"/>
            </a:gs>
            <a:gs pos="50000">
              <a:srgbClr val="9EE73D"/>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B2860-E7D6-4A99-9585-D038E529EF20}" type="datetime1">
              <a:rPr lang="ru-RU" smtClean="0"/>
              <a:pPr/>
              <a:t>13.06.2023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D020E-DEE0-42A1-A10C-5266A8EE84E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ransition spd="slow">
    <p:zoom/>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7358082" y="6286520"/>
            <a:ext cx="2133600" cy="365125"/>
          </a:xfrm>
        </p:spPr>
        <p:txBody>
          <a:bodyPr/>
          <a:lstStyle/>
          <a:p>
            <a:r>
              <a:rPr lang="ru-RU" dirty="0" smtClean="0">
                <a:solidFill>
                  <a:schemeClr val="tx1">
                    <a:lumMod val="50000"/>
                    <a:lumOff val="50000"/>
                  </a:schemeClr>
                </a:solidFill>
              </a:rPr>
              <a:t>1</a:t>
            </a:r>
            <a:endParaRPr lang="ru-RU" dirty="0">
              <a:solidFill>
                <a:schemeClr val="tx1">
                  <a:lumMod val="50000"/>
                  <a:lumOff val="50000"/>
                </a:schemeClr>
              </a:solidFill>
            </a:endParaRPr>
          </a:p>
        </p:txBody>
      </p:sp>
      <p:pic>
        <p:nvPicPr>
          <p:cNvPr id="9" name="Рисунок 8" descr="1200px-Coat_of_arms_of_Vsevolojsky_district,_Leningrad_oblast,_Russia.svg.png"/>
          <p:cNvPicPr>
            <a:picLocks noChangeAspect="1"/>
          </p:cNvPicPr>
          <p:nvPr/>
        </p:nvPicPr>
        <p:blipFill>
          <a:blip r:embed="rId3" cstate="print">
            <a:lum bright="30000" contrast="-30000"/>
          </a:blip>
          <a:stretch>
            <a:fillRect/>
          </a:stretch>
        </p:blipFill>
        <p:spPr>
          <a:xfrm>
            <a:off x="726620" y="2348880"/>
            <a:ext cx="2748008" cy="3240360"/>
          </a:xfrm>
          <a:prstGeom prst="rect">
            <a:avLst/>
          </a:prstGeom>
          <a:effectLst>
            <a:glow rad="101600">
              <a:schemeClr val="accent2">
                <a:satMod val="175000"/>
                <a:alpha val="40000"/>
              </a:schemeClr>
            </a:glow>
            <a:softEdge rad="12700"/>
          </a:effectLst>
        </p:spPr>
      </p:pic>
      <p:sp>
        <p:nvSpPr>
          <p:cNvPr id="3" name="Прямоугольник 2"/>
          <p:cNvSpPr/>
          <p:nvPr/>
        </p:nvSpPr>
        <p:spPr>
          <a:xfrm>
            <a:off x="612576" y="332656"/>
            <a:ext cx="9144000" cy="1343958"/>
          </a:xfrm>
          <a:prstGeom prst="rect">
            <a:avLst/>
          </a:prstGeom>
        </p:spPr>
        <p:txBody>
          <a:bodyPr wrap="square">
            <a:spAutoFit/>
          </a:bodyPr>
          <a:lstStyle/>
          <a:p>
            <a:pPr>
              <a:lnSpc>
                <a:spcPts val="4000"/>
              </a:lnSpc>
              <a:defRPr/>
            </a:pPr>
            <a:r>
              <a:rPr lang="ru-RU" sz="2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БЮДЖЕТ ДЛЯ ГРАЖДАН</a:t>
            </a:r>
          </a:p>
          <a:p>
            <a:pP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По проекту решения совета депутатов об исполнении бюджета муниципального образования Всеволожский муниципальный район Ленинградской области за 2022 год </a:t>
            </a:r>
            <a:endParaRPr lang="ru-RU" sz="1600" b="1" dirty="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7358082" y="6286520"/>
            <a:ext cx="2133600" cy="365125"/>
          </a:xfrm>
        </p:spPr>
        <p:txBody>
          <a:bodyPr/>
          <a:lstStyle/>
          <a:p>
            <a:r>
              <a:rPr lang="ru-RU" dirty="0" smtClean="0">
                <a:solidFill>
                  <a:schemeClr val="tx1">
                    <a:lumMod val="50000"/>
                    <a:lumOff val="50000"/>
                  </a:schemeClr>
                </a:solidFill>
              </a:rPr>
              <a:t>1</a:t>
            </a:r>
            <a:endParaRPr lang="ru-RU" dirty="0">
              <a:solidFill>
                <a:schemeClr val="tx1">
                  <a:lumMod val="50000"/>
                  <a:lumOff val="50000"/>
                </a:schemeClr>
              </a:solidFill>
            </a:endParaRPr>
          </a:p>
        </p:txBody>
      </p:sp>
      <p:sp>
        <p:nvSpPr>
          <p:cNvPr id="3" name="Вертикальный свиток 2"/>
          <p:cNvSpPr/>
          <p:nvPr/>
        </p:nvSpPr>
        <p:spPr>
          <a:xfrm>
            <a:off x="179512" y="548680"/>
            <a:ext cx="8712968" cy="5356711"/>
          </a:xfrm>
          <a:prstGeom prst="verticalScroll">
            <a:avLst>
              <a:gd name="adj" fmla="val 3783"/>
            </a:avLst>
          </a:prstGeom>
          <a:gradFill>
            <a:gsLst>
              <a:gs pos="0">
                <a:srgbClr val="8488C4"/>
              </a:gs>
              <a:gs pos="53000">
                <a:srgbClr val="D4DEFF"/>
              </a:gs>
              <a:gs pos="83000">
                <a:srgbClr val="D4DEFF"/>
              </a:gs>
              <a:gs pos="100000">
                <a:srgbClr val="96AB94"/>
              </a:gs>
            </a:gsLst>
            <a:lin ang="5400000" scaled="0"/>
          </a:gradFill>
          <a:ln w="19050">
            <a:solidFill>
              <a:schemeClr val="tx1">
                <a:lumMod val="75000"/>
                <a:lumOff val="25000"/>
              </a:schemeClr>
            </a:solidFill>
          </a:ln>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ru-RU" sz="1700" b="1" dirty="0" smtClean="0"/>
              <a:t>    </a:t>
            </a:r>
            <a:r>
              <a:rPr lang="ru-RU" sz="1700" b="1" i="1" dirty="0" smtClean="0">
                <a:solidFill>
                  <a:schemeClr val="tx1">
                    <a:lumMod val="85000"/>
                    <a:lumOff val="15000"/>
                  </a:schemeClr>
                </a:solidFill>
                <a:latin typeface="Book Antiqua" pitchFamily="18" charset="0"/>
              </a:rPr>
              <a:t>Всеволожский район был создан в 1936 году. Его административным центром стал поселок Всеволожский, который в 1963 году был переименован в город Всеволожск. С 1 января 2006 года Всеволожский район получил статус муниципального района, в нём были образованы городские и сельские поселения.</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На территории Всеволожского района расположены 10 городских и 9 сельских поселений. Всеволожский район является крупнейшим по населению муниципальным районом России, в нем проживает 473,5 тысячи человек.</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Территория Всеволожского района расположена в юго-восточной части Карельского перешейка между городом Санкт-Петербургом и Ладожским озером. Всеволожский район входит в состав Ленинградской области. С юга на север он простирается на 82 км,  а с востока на запад на 52 км. Восточная граница является побережьем Ладожского озера. С севера он граничит с </a:t>
            </a:r>
            <a:r>
              <a:rPr lang="ru-RU" sz="1700" b="1" i="1" dirty="0" err="1" smtClean="0">
                <a:solidFill>
                  <a:schemeClr val="tx1">
                    <a:lumMod val="85000"/>
                    <a:lumOff val="15000"/>
                  </a:schemeClr>
                </a:solidFill>
                <a:latin typeface="Book Antiqua" pitchFamily="18" charset="0"/>
              </a:rPr>
              <a:t>Приозерским</a:t>
            </a:r>
            <a:r>
              <a:rPr lang="ru-RU" sz="1700" b="1" i="1" dirty="0" smtClean="0">
                <a:solidFill>
                  <a:schemeClr val="tx1">
                    <a:lumMod val="85000"/>
                    <a:lumOff val="15000"/>
                  </a:schemeClr>
                </a:solidFill>
                <a:latin typeface="Book Antiqua" pitchFamily="18" charset="0"/>
              </a:rPr>
              <a:t> районом, с северо-запада - с Выборгским. С юга на протяжении 44 км он ограничен Невой, а с запада - городской чертой Санкт-Петербурга.</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Общая площадь Всеволожского района– 3 тысячи квадратных километров. </a:t>
            </a:r>
            <a:endParaRPr lang="ru-RU" sz="1700" b="1" i="1" dirty="0">
              <a:solidFill>
                <a:schemeClr val="tx1">
                  <a:lumMod val="85000"/>
                  <a:lumOff val="15000"/>
                </a:schemeClr>
              </a:solidFill>
              <a:latin typeface="Book Antiqua" pitchFamily="18" charset="0"/>
            </a:endParaRPr>
          </a:p>
        </p:txBody>
      </p:sp>
    </p:spTree>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4716016" y="1052736"/>
            <a:ext cx="4342784" cy="5640582"/>
          </a:xfrm>
          <a:prstGeom prst="rect">
            <a:avLst/>
          </a:prstGeom>
          <a:noFill/>
          <a:ln w="9525">
            <a:noFill/>
            <a:miter lim="800000"/>
            <a:headEnd/>
            <a:tailEnd/>
          </a:ln>
          <a:effectLst>
            <a:glow rad="63500">
              <a:schemeClr val="accent2">
                <a:satMod val="175000"/>
                <a:alpha val="40000"/>
              </a:schemeClr>
            </a:glow>
          </a:effectLst>
        </p:spPr>
      </p:pic>
      <p:sp>
        <p:nvSpPr>
          <p:cNvPr id="3" name="Прямоугольник 2"/>
          <p:cNvSpPr/>
          <p:nvPr/>
        </p:nvSpPr>
        <p:spPr>
          <a:xfrm>
            <a:off x="0" y="-37256"/>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Административно-территориальное деление Всеволожского района. Карта с границами поселений и их наименования.</a:t>
            </a:r>
          </a:p>
        </p:txBody>
      </p:sp>
      <p:sp>
        <p:nvSpPr>
          <p:cNvPr id="46" name="Прямоугольник 45"/>
          <p:cNvSpPr/>
          <p:nvPr/>
        </p:nvSpPr>
        <p:spPr>
          <a:xfrm>
            <a:off x="683568" y="90872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Агалатовское сельское поселение</a:t>
            </a:r>
          </a:p>
        </p:txBody>
      </p:sp>
      <p:sp>
        <p:nvSpPr>
          <p:cNvPr id="47" name="TextBox 46"/>
          <p:cNvSpPr txBox="1"/>
          <p:nvPr/>
        </p:nvSpPr>
        <p:spPr>
          <a:xfrm>
            <a:off x="5436096" y="2636912"/>
            <a:ext cx="490840" cy="369332"/>
          </a:xfrm>
          <a:prstGeom prst="rect">
            <a:avLst/>
          </a:prstGeom>
          <a:noFill/>
          <a:ln>
            <a:noFill/>
          </a:ln>
        </p:spPr>
        <p:txBody>
          <a:bodyPr wrap="none" rtlCol="0">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①</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1" name="TextBox 50"/>
          <p:cNvSpPr txBox="1"/>
          <p:nvPr/>
        </p:nvSpPr>
        <p:spPr>
          <a:xfrm>
            <a:off x="323528" y="937295"/>
            <a:ext cx="360040" cy="5443157"/>
          </a:xfrm>
          <a:prstGeom prst="rect">
            <a:avLst/>
          </a:prstGeom>
          <a:noFill/>
        </p:spPr>
        <p:txBody>
          <a:bodyPr wrap="square" rtlCol="0">
            <a:spAutoFit/>
          </a:bodyPr>
          <a:lstStyle/>
          <a:p>
            <a:pPr algn="ctr">
              <a:lnSpc>
                <a:spcPts val="2200"/>
              </a:lnSpc>
            </a:pPr>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①</a:t>
            </a:r>
            <a:endParaRPr lang="en-US" dirty="0" smtClean="0">
              <a:ln w="12700" cmpd="sng">
                <a:solidFill>
                  <a:srgbClr val="FFFFFF"/>
                </a:solidFill>
                <a:prstDash val="solid"/>
              </a:ln>
              <a:solidFill>
                <a:srgbClr val="FFFFFF"/>
              </a:solidFill>
              <a:effectLst>
                <a:outerShdw blurRad="63500" dir="3600000" algn="tl" rotWithShape="0">
                  <a:srgbClr val="000000">
                    <a:alpha val="70000"/>
                  </a:srgbClr>
                </a:outerShdw>
              </a:effectLst>
            </a:endParaRPr>
          </a:p>
          <a:p>
            <a:pPr algn="ctr">
              <a:lnSpc>
                <a:spcPts val="2200"/>
              </a:lnSpc>
            </a:pPr>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②③④⑤⑥⑦⑧⑨⑩⑪⑫⑬⑭⑮⑯⑰⑱⑲</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8" name="Прямоугольник 57"/>
          <p:cNvSpPr/>
          <p:nvPr/>
        </p:nvSpPr>
        <p:spPr>
          <a:xfrm>
            <a:off x="683568" y="1177702"/>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Бугровское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59" name="Прямоугольник 58"/>
          <p:cNvSpPr/>
          <p:nvPr/>
        </p:nvSpPr>
        <p:spPr>
          <a:xfrm>
            <a:off x="683568" y="1475259"/>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Город Всеволожск</a:t>
            </a:r>
          </a:p>
        </p:txBody>
      </p:sp>
      <p:sp>
        <p:nvSpPr>
          <p:cNvPr id="60" name="Прямоугольник 59"/>
          <p:cNvSpPr/>
          <p:nvPr/>
        </p:nvSpPr>
        <p:spPr>
          <a:xfrm>
            <a:off x="683568" y="175376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Заневское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1" name="Прямоугольник 60"/>
          <p:cNvSpPr/>
          <p:nvPr/>
        </p:nvSpPr>
        <p:spPr>
          <a:xfrm>
            <a:off x="683568" y="2032273"/>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Колтушское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2" name="Прямоугольник 61"/>
          <p:cNvSpPr/>
          <p:nvPr/>
        </p:nvSpPr>
        <p:spPr>
          <a:xfrm>
            <a:off x="683568" y="231078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Кузьмоловское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3" name="Прямоугольник 62"/>
          <p:cNvSpPr/>
          <p:nvPr/>
        </p:nvSpPr>
        <p:spPr>
          <a:xfrm>
            <a:off x="683568" y="2593479"/>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Куйвозовское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4" name="Прямоугольник 63"/>
          <p:cNvSpPr/>
          <p:nvPr/>
        </p:nvSpPr>
        <p:spPr>
          <a:xfrm>
            <a:off x="683568" y="287198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Лесколовское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5" name="Прямоугольник 64"/>
          <p:cNvSpPr/>
          <p:nvPr/>
        </p:nvSpPr>
        <p:spPr>
          <a:xfrm>
            <a:off x="683568" y="3140968"/>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Морозовское городское поселение</a:t>
            </a:r>
          </a:p>
        </p:txBody>
      </p:sp>
      <p:sp>
        <p:nvSpPr>
          <p:cNvPr id="66" name="Прямоугольник 65"/>
          <p:cNvSpPr/>
          <p:nvPr/>
        </p:nvSpPr>
        <p:spPr>
          <a:xfrm>
            <a:off x="683568" y="3419475"/>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Муринское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7" name="Прямоугольник 66"/>
          <p:cNvSpPr/>
          <p:nvPr/>
        </p:nvSpPr>
        <p:spPr>
          <a:xfrm>
            <a:off x="683568" y="3697982"/>
            <a:ext cx="4392488"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Новодевяткинское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8" name="Прямоугольник 67"/>
          <p:cNvSpPr/>
          <p:nvPr/>
        </p:nvSpPr>
        <p:spPr>
          <a:xfrm>
            <a:off x="683568" y="3986014"/>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Рахьинское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9" name="Прямоугольник 68"/>
          <p:cNvSpPr/>
          <p:nvPr/>
        </p:nvSpPr>
        <p:spPr>
          <a:xfrm>
            <a:off x="683568" y="4264521"/>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Романовское сельское поселение</a:t>
            </a:r>
          </a:p>
        </p:txBody>
      </p:sp>
      <p:sp>
        <p:nvSpPr>
          <p:cNvPr id="70" name="Прямоугольник 69"/>
          <p:cNvSpPr/>
          <p:nvPr/>
        </p:nvSpPr>
        <p:spPr>
          <a:xfrm>
            <a:off x="683568" y="454722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Свердловское городское поселение</a:t>
            </a:r>
          </a:p>
        </p:txBody>
      </p:sp>
      <p:sp>
        <p:nvSpPr>
          <p:cNvPr id="71" name="Прямоугольник 70"/>
          <p:cNvSpPr/>
          <p:nvPr/>
        </p:nvSpPr>
        <p:spPr>
          <a:xfrm>
            <a:off x="683568" y="4825727"/>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Город </a:t>
            </a:r>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Сертолово</a:t>
            </a:r>
            <a:endPar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2" name="Прямоугольник 71"/>
          <p:cNvSpPr/>
          <p:nvPr/>
        </p:nvSpPr>
        <p:spPr>
          <a:xfrm>
            <a:off x="683568" y="5100042"/>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Токсовское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73" name="Прямоугольник 72"/>
          <p:cNvSpPr/>
          <p:nvPr/>
        </p:nvSpPr>
        <p:spPr>
          <a:xfrm>
            <a:off x="683568" y="537321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Щегловское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74" name="Прямоугольник 73"/>
          <p:cNvSpPr/>
          <p:nvPr/>
        </p:nvSpPr>
        <p:spPr>
          <a:xfrm>
            <a:off x="683568" y="5661248"/>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Юкковское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75" name="Прямоугольник 74"/>
          <p:cNvSpPr/>
          <p:nvPr/>
        </p:nvSpPr>
        <p:spPr>
          <a:xfrm>
            <a:off x="683568" y="5943947"/>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Дубровское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76" name="Прямоугольник 75"/>
          <p:cNvSpPr/>
          <p:nvPr/>
        </p:nvSpPr>
        <p:spPr>
          <a:xfrm>
            <a:off x="6169392" y="378904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②</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7" name="Прямоугольник 76"/>
          <p:cNvSpPr/>
          <p:nvPr/>
        </p:nvSpPr>
        <p:spPr>
          <a:xfrm>
            <a:off x="6889472" y="45718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③</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8" name="Прямоугольник 77"/>
          <p:cNvSpPr/>
          <p:nvPr/>
        </p:nvSpPr>
        <p:spPr>
          <a:xfrm>
            <a:off x="6732240" y="529191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④</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9" name="Прямоугольник 78"/>
          <p:cNvSpPr/>
          <p:nvPr/>
        </p:nvSpPr>
        <p:spPr>
          <a:xfrm>
            <a:off x="7753568" y="551723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⑤</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0" name="Прямоугольник 79"/>
          <p:cNvSpPr/>
          <p:nvPr/>
        </p:nvSpPr>
        <p:spPr>
          <a:xfrm>
            <a:off x="5508104" y="4221088"/>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⑥</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1" name="Прямоугольник 80"/>
          <p:cNvSpPr/>
          <p:nvPr/>
        </p:nvSpPr>
        <p:spPr>
          <a:xfrm>
            <a:off x="6660232" y="184482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⑦</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2" name="Прямоугольник 81"/>
          <p:cNvSpPr/>
          <p:nvPr/>
        </p:nvSpPr>
        <p:spPr>
          <a:xfrm>
            <a:off x="6241400" y="28529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⑧</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3" name="Прямоугольник 82"/>
          <p:cNvSpPr/>
          <p:nvPr/>
        </p:nvSpPr>
        <p:spPr>
          <a:xfrm>
            <a:off x="8257624" y="501317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⑨</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4" name="Прямоугольник 83"/>
          <p:cNvSpPr/>
          <p:nvPr/>
        </p:nvSpPr>
        <p:spPr>
          <a:xfrm>
            <a:off x="6097384" y="46531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⑩</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86" name="Прямая соединительная линия 85"/>
          <p:cNvCxnSpPr/>
          <p:nvPr/>
        </p:nvCxnSpPr>
        <p:spPr>
          <a:xfrm flipV="1">
            <a:off x="6456459" y="4631635"/>
            <a:ext cx="198783" cy="1431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Прямоугольник 91"/>
          <p:cNvSpPr/>
          <p:nvPr/>
        </p:nvSpPr>
        <p:spPr>
          <a:xfrm>
            <a:off x="5809352" y="4499828"/>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⑪</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93" name="Прямая соединительная линия 92"/>
          <p:cNvCxnSpPr/>
          <p:nvPr/>
        </p:nvCxnSpPr>
        <p:spPr>
          <a:xfrm flipH="1" flipV="1">
            <a:off x="8356821" y="6150334"/>
            <a:ext cx="304378" cy="1334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Прямоугольник 103"/>
          <p:cNvSpPr/>
          <p:nvPr/>
        </p:nvSpPr>
        <p:spPr>
          <a:xfrm>
            <a:off x="8257624" y="378904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⑫</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5" name="Прямоугольник 104"/>
          <p:cNvSpPr/>
          <p:nvPr/>
        </p:nvSpPr>
        <p:spPr>
          <a:xfrm>
            <a:off x="7393528" y="342900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⑬</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6" name="Прямоугольник 105"/>
          <p:cNvSpPr/>
          <p:nvPr/>
        </p:nvSpPr>
        <p:spPr>
          <a:xfrm>
            <a:off x="6817464" y="579597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⑭</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7" name="Прямоугольник 106"/>
          <p:cNvSpPr/>
          <p:nvPr/>
        </p:nvSpPr>
        <p:spPr>
          <a:xfrm>
            <a:off x="4945256" y="356372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⑮</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8" name="Прямоугольник 107"/>
          <p:cNvSpPr/>
          <p:nvPr/>
        </p:nvSpPr>
        <p:spPr>
          <a:xfrm>
            <a:off x="7033488" y="299695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⑯</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9" name="Прямоугольник 108"/>
          <p:cNvSpPr/>
          <p:nvPr/>
        </p:nvSpPr>
        <p:spPr>
          <a:xfrm>
            <a:off x="7825576" y="471585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⑰</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0" name="Прямоугольник 109"/>
          <p:cNvSpPr/>
          <p:nvPr/>
        </p:nvSpPr>
        <p:spPr>
          <a:xfrm>
            <a:off x="5017264" y="313167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⑱</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1" name="Прямоугольник 110"/>
          <p:cNvSpPr/>
          <p:nvPr/>
        </p:nvSpPr>
        <p:spPr>
          <a:xfrm>
            <a:off x="8539718" y="615007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⑲</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116" name="Прямая соединительная линия 115"/>
          <p:cNvCxnSpPr/>
          <p:nvPr/>
        </p:nvCxnSpPr>
        <p:spPr>
          <a:xfrm flipV="1">
            <a:off x="6174188" y="4462463"/>
            <a:ext cx="450450" cy="18109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Прямая соединительная линия 120"/>
          <p:cNvCxnSpPr/>
          <p:nvPr/>
        </p:nvCxnSpPr>
        <p:spPr>
          <a:xfrm flipV="1">
            <a:off x="5878286" y="4174435"/>
            <a:ext cx="848517" cy="1956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6" name="Блок-схема: узел 125"/>
          <p:cNvSpPr/>
          <p:nvPr/>
        </p:nvSpPr>
        <p:spPr>
          <a:xfrm>
            <a:off x="6727216" y="4129088"/>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7" name="Блок-схема: узел 126"/>
          <p:cNvSpPr/>
          <p:nvPr/>
        </p:nvSpPr>
        <p:spPr>
          <a:xfrm>
            <a:off x="6621565" y="4410921"/>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8" name="Блок-схема: узел 127"/>
          <p:cNvSpPr/>
          <p:nvPr/>
        </p:nvSpPr>
        <p:spPr>
          <a:xfrm>
            <a:off x="6645364" y="4577610"/>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3" name="Блок-схема: узел 132"/>
          <p:cNvSpPr/>
          <p:nvPr/>
        </p:nvSpPr>
        <p:spPr>
          <a:xfrm>
            <a:off x="8286212" y="6097496"/>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37256"/>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Административно-территориальное деление Всеволожского района. Численность населения.</a:t>
            </a:r>
          </a:p>
        </p:txBody>
      </p:sp>
      <p:graphicFrame>
        <p:nvGraphicFramePr>
          <p:cNvPr id="53" name="Схема 52"/>
          <p:cNvGraphicFramePr/>
          <p:nvPr/>
        </p:nvGraphicFramePr>
        <p:xfrm>
          <a:off x="467544" y="692696"/>
          <a:ext cx="8136904"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16632"/>
            <a:ext cx="9144000" cy="400110"/>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Основные понятия и термины</a:t>
            </a:r>
          </a:p>
        </p:txBody>
      </p:sp>
      <p:sp>
        <p:nvSpPr>
          <p:cNvPr id="4" name="TextBox 3"/>
          <p:cNvSpPr txBox="1"/>
          <p:nvPr/>
        </p:nvSpPr>
        <p:spPr>
          <a:xfrm>
            <a:off x="251520" y="836712"/>
            <a:ext cx="8820472" cy="5816977"/>
          </a:xfrm>
          <a:prstGeom prst="rect">
            <a:avLst/>
          </a:prstGeom>
          <a:noFill/>
        </p:spPr>
        <p:txBody>
          <a:bodyPr wrap="square" rtlCol="0">
            <a:spAutoFit/>
          </a:bodyPr>
          <a:lstStyle/>
          <a:p>
            <a:r>
              <a:rPr lang="ru-RU" sz="1200" b="1" dirty="0" smtClean="0"/>
              <a:t>БЮДЖЕТ</a:t>
            </a:r>
            <a:r>
              <a:rPr lang="ru-RU" sz="1200" dirty="0" smtClean="0"/>
              <a:t>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Каждое муниципальное образование Всеволожского района имеет собственный бюджет. Бюджет района предназначены для исполнения расходных обязательств муниципального района. Расходования органами местного самоуправления района денежных средств для исполнения расходных обязательств Российской Федерации и Ленинградской области не допускается.</a:t>
            </a:r>
            <a:endParaRPr lang="en-US" sz="1200" dirty="0" smtClean="0"/>
          </a:p>
          <a:p>
            <a:r>
              <a:rPr lang="ru-RU" sz="1200" b="1" dirty="0" smtClean="0"/>
              <a:t>КОНСОЛИДИРОВАННЫЙ БЮДЖЕТ </a:t>
            </a:r>
            <a:r>
              <a:rPr lang="ru-RU" sz="1200" dirty="0" smtClean="0"/>
              <a:t>- свод бюджетов муниципальных образований Всеволожского муниципального района без учета межбюджетных трансфертов между этими бюджетами.</a:t>
            </a:r>
          </a:p>
          <a:p>
            <a:r>
              <a:rPr lang="ru-RU" sz="1200" b="1" dirty="0" smtClean="0"/>
              <a:t>ДОХОДЫ БЮДЖЕТА</a:t>
            </a:r>
            <a:r>
              <a:rPr lang="ru-RU" sz="1200" dirty="0" smtClean="0"/>
              <a:t> - поступающие в бюджет денежные средства.</a:t>
            </a:r>
          </a:p>
          <a:p>
            <a:r>
              <a:rPr lang="ru-RU" sz="1200" b="1" dirty="0" smtClean="0"/>
              <a:t>РАСХОДЫ БЮДЖЕТА </a:t>
            </a:r>
            <a:r>
              <a:rPr lang="ru-RU" sz="1200" dirty="0" smtClean="0"/>
              <a:t>- выплачиваемые из бюджета денежные средства, которые направляются на финансовое обеспечение задач и функций органов местного самоуправления.</a:t>
            </a:r>
          </a:p>
          <a:p>
            <a:r>
              <a:rPr lang="ru-RU" sz="1200" b="1" dirty="0" smtClean="0"/>
              <a:t>ДЕФИЦИТ БЮДЖЕТА </a:t>
            </a:r>
            <a:r>
              <a:rPr lang="ru-RU" sz="1200" dirty="0" smtClean="0"/>
              <a:t>- превышение расходов бюджета над его доходами.</a:t>
            </a:r>
            <a:endParaRPr lang="en-US" sz="1200" dirty="0" smtClean="0"/>
          </a:p>
          <a:p>
            <a:r>
              <a:rPr lang="ru-RU" sz="1200" b="1" dirty="0" smtClean="0"/>
              <a:t>ПРОФИЦИТ БЮДЖЕТА </a:t>
            </a:r>
            <a:r>
              <a:rPr lang="ru-RU" sz="1200" dirty="0" smtClean="0"/>
              <a:t>- превышение доходов бюджета над его расходами.</a:t>
            </a:r>
          </a:p>
          <a:p>
            <a:r>
              <a:rPr lang="ru-RU" sz="1200" b="1" dirty="0" smtClean="0"/>
              <a:t>БЮДЖЕТНЫЕ АССИГНОВАНИЯ </a:t>
            </a:r>
            <a:r>
              <a:rPr lang="ru-RU" sz="1200" dirty="0" smtClean="0"/>
              <a:t>- предельные объемы денежных средств, предусмотренных в соответствующем финансовом году для исполнения бюджетных обязательств.</a:t>
            </a:r>
          </a:p>
          <a:p>
            <a:r>
              <a:rPr lang="ru-RU" sz="1200" b="1" dirty="0" smtClean="0"/>
              <a:t>МЕЖБЮДЖЕТНЫЕ ТРАНСФЕРТЫ </a:t>
            </a:r>
            <a:r>
              <a:rPr lang="ru-RU" sz="1200" dirty="0" smtClean="0"/>
              <a:t>- средства, предоставляемые одним бюджетом бюджетной системы Российской Федерации другому бюджету бюджетной системы Российской Федерации.</a:t>
            </a:r>
            <a:endParaRPr lang="en-US" sz="1200" dirty="0" smtClean="0"/>
          </a:p>
          <a:p>
            <a:r>
              <a:rPr lang="ru-RU" sz="1200" b="1" dirty="0" smtClean="0"/>
              <a:t>ТЕКУЩИЙ ФИНАНСОВЫЙ ГОД </a:t>
            </a:r>
            <a:r>
              <a:rPr lang="ru-RU" sz="1200" dirty="0" smtClean="0"/>
              <a:t>- </a:t>
            </a:r>
            <a:r>
              <a:rPr lang="ru-RU" sz="1200" dirty="0" err="1" smtClean="0"/>
              <a:t>год</a:t>
            </a:r>
            <a:r>
              <a:rPr lang="ru-RU" sz="1200" dirty="0" smtClean="0"/>
              <a:t>,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r>
              <a:rPr lang="ru-RU" sz="1200" b="1" dirty="0" smtClean="0"/>
              <a:t>ОЧЕРЕДНОЙ ФИНАНСОВЫЙ ГОД</a:t>
            </a:r>
            <a:r>
              <a:rPr lang="ru-RU" sz="1200" dirty="0" smtClean="0"/>
              <a:t> - </a:t>
            </a:r>
            <a:r>
              <a:rPr lang="ru-RU" sz="1200" dirty="0" err="1" smtClean="0"/>
              <a:t>год</a:t>
            </a:r>
            <a:r>
              <a:rPr lang="ru-RU" sz="1200" dirty="0" smtClean="0"/>
              <a:t>, следующий за текущим финансовым годом.</a:t>
            </a:r>
          </a:p>
          <a:p>
            <a:r>
              <a:rPr lang="ru-RU" sz="1200" b="1" dirty="0" smtClean="0"/>
              <a:t>ПЛАНОВЫЙ ПЕРИОД </a:t>
            </a:r>
            <a:r>
              <a:rPr lang="ru-RU" sz="1200" dirty="0" smtClean="0"/>
              <a:t>- два финансовых года, следующие за очередным финансовым годом.</a:t>
            </a:r>
          </a:p>
          <a:p>
            <a:r>
              <a:rPr lang="ru-RU" sz="1200" b="1" dirty="0" smtClean="0"/>
              <a:t>ОТЧЕТНЫЙ ФИНАНСОВЫЙ ГОД </a:t>
            </a:r>
            <a:r>
              <a:rPr lang="ru-RU" sz="1200" dirty="0" smtClean="0"/>
              <a:t>- </a:t>
            </a:r>
            <a:r>
              <a:rPr lang="ru-RU" sz="1200" dirty="0" err="1" smtClean="0"/>
              <a:t>год</a:t>
            </a:r>
            <a:r>
              <a:rPr lang="ru-RU" sz="1200" dirty="0" smtClean="0"/>
              <a:t>, предшествующий текущему финансовому году.</a:t>
            </a:r>
          </a:p>
          <a:p>
            <a:r>
              <a:rPr lang="ru-RU" sz="1200" b="1" dirty="0" smtClean="0"/>
              <a:t>МУНИЦИПАЛЬНАЯ ПРОГРАММА </a:t>
            </a:r>
            <a:r>
              <a:rPr lang="ru-RU" sz="1200" dirty="0" smtClean="0"/>
              <a:t>- документ, содержащий комплекс планируемых мероприятий (результатов), взаимоувязанных по задачам, срокам осуществления, исполнителям и ресурсам, обеспечивающих достижение приоритетов и целей по соответствующим направлениям социально-экономического развития муниципального образования.</a:t>
            </a:r>
          </a:p>
          <a:p>
            <a:r>
              <a:rPr lang="ru-RU" sz="1200" b="1" dirty="0" smtClean="0"/>
              <a:t>ГЛАВНЫЙ РАСПОРЯДИТЕЛЬ БЮДЖЕТНЫХ СРЕДСТВ </a:t>
            </a:r>
            <a:r>
              <a:rPr lang="ru-RU" sz="1200" dirty="0" smtClean="0"/>
              <a:t>- орган местного самоуправления, указанный в ведомственной структуре расходов бюджета, имеющий право распределять бюджетные ассигнования и лимиты бюджетных обязательств между подведомственными получателями бюджетных средств.</a:t>
            </a:r>
          </a:p>
          <a:p>
            <a:r>
              <a:rPr lang="ru-RU" sz="1200" b="1" dirty="0" smtClean="0"/>
              <a:t>ПОЛУЧАТЕЛЬ БЮДЖЕТНЫХ СРЕДСТВ </a:t>
            </a:r>
            <a:r>
              <a:rPr lang="ru-RU" sz="1200" dirty="0" smtClean="0"/>
              <a:t>- казенное учреждение, имеющий право на принятие и (или) исполнение бюджетных обязательств от имени муниципального образования за счет средств бюджета района.</a:t>
            </a:r>
          </a:p>
          <a:p>
            <a:endParaRPr lang="ru-RU" sz="1200" dirty="0" smtClean="0"/>
          </a:p>
          <a:p>
            <a:endParaRPr lang="ru-RU" sz="1200" dirty="0"/>
          </a:p>
        </p:txBody>
      </p:sp>
    </p:spTree>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90961"/>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ИСПОЛНЕНИЕ КОНСОЛИДИРОВАННОГО БЮДЖЕТА ВСЕВОЛОЖСКОГО РАЙОНА ЗА 2022 ГОД</a:t>
            </a:r>
          </a:p>
        </p:txBody>
      </p:sp>
      <p:graphicFrame>
        <p:nvGraphicFramePr>
          <p:cNvPr id="4" name="Таблица 3"/>
          <p:cNvGraphicFramePr>
            <a:graphicFrameLocks noGrp="1"/>
          </p:cNvGraphicFramePr>
          <p:nvPr/>
        </p:nvGraphicFramePr>
        <p:xfrm>
          <a:off x="573460" y="1467178"/>
          <a:ext cx="7992888" cy="3978046"/>
        </p:xfrm>
        <a:graphic>
          <a:graphicData uri="http://schemas.openxmlformats.org/drawingml/2006/table">
            <a:tbl>
              <a:tblPr>
                <a:effectLst/>
              </a:tblPr>
              <a:tblGrid>
                <a:gridCol w="2898975"/>
                <a:gridCol w="1697971"/>
                <a:gridCol w="1697971"/>
                <a:gridCol w="1697971"/>
              </a:tblGrid>
              <a:tr h="414046">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Наименование показателя</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План 2022 года</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Исполнено за 2022 год</a:t>
                      </a:r>
                      <a:endParaRPr lang="ru-RU" sz="1200" b="1" kern="1200" dirty="0">
                        <a:solidFill>
                          <a:srgbClr val="000000"/>
                        </a:solidFill>
                        <a:latin typeface="Times New Roman"/>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 исполнения</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Доходы</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25 502 061,5</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25 758 184,7</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101,0</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Расходы</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26 511 418,4</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24 307 082,5</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91,7</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Источники финансирования дефицита</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987 876,8</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-1 451 102,2</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200" kern="1200" dirty="0">
                        <a:solidFill>
                          <a:srgbClr val="000000"/>
                        </a:solidFill>
                        <a:latin typeface="Times New Roman"/>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gridSpan="2">
                  <a:txBody>
                    <a:bodyPr/>
                    <a:lstStyle/>
                    <a:p>
                      <a:pPr algn="ctr">
                        <a:lnSpc>
                          <a:spcPct val="115000"/>
                        </a:lnSpc>
                        <a:spcBef>
                          <a:spcPts val="1000"/>
                        </a:spcBef>
                        <a:spcAft>
                          <a:spcPts val="0"/>
                        </a:spcAft>
                      </a:pPr>
                      <a:r>
                        <a:rPr lang="ru-RU" sz="1200" b="1" i="1" dirty="0">
                          <a:solidFill>
                            <a:srgbClr val="000000"/>
                          </a:solidFill>
                          <a:latin typeface="Times New Roman"/>
                          <a:ea typeface="Calibri"/>
                          <a:cs typeface="Times New Roman"/>
                        </a:rPr>
                        <a:t>в том числе по доходам:</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hMerge="1">
                  <a:txBody>
                    <a:bodyPr/>
                    <a:lstStyle/>
                    <a:p>
                      <a:endParaRPr lang="ru-RU"/>
                    </a:p>
                  </a:txBody>
                  <a:tcPr/>
                </a:tc>
                <a:tc>
                  <a:txBody>
                    <a:bodyPr/>
                    <a:lstStyle/>
                    <a:p>
                      <a:pPr algn="ctr">
                        <a:lnSpc>
                          <a:spcPct val="115000"/>
                        </a:lnSpc>
                        <a:spcBef>
                          <a:spcPts val="1000"/>
                        </a:spcBef>
                        <a:spcAft>
                          <a:spcPts val="0"/>
                        </a:spcAft>
                      </a:pP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Bef>
                          <a:spcPts val="1000"/>
                        </a:spcBef>
                        <a:spcAft>
                          <a:spcPts val="0"/>
                        </a:spcAft>
                      </a:pP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 района</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19 292 399,1</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19 540 152,6</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101,3</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городских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5 180 287,3</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5 082 954,3</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98,1</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сельских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2 396 855,0</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2 368 494,4</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98,8</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gridSpan="2">
                  <a:txBody>
                    <a:bodyPr/>
                    <a:lstStyle/>
                    <a:p>
                      <a:pPr algn="ctr">
                        <a:lnSpc>
                          <a:spcPct val="115000"/>
                        </a:lnSpc>
                        <a:spcBef>
                          <a:spcPts val="1000"/>
                        </a:spcBef>
                        <a:spcAft>
                          <a:spcPts val="0"/>
                        </a:spcAft>
                      </a:pPr>
                      <a:r>
                        <a:rPr lang="ru-RU" sz="1200" b="1" i="1" dirty="0">
                          <a:solidFill>
                            <a:srgbClr val="000000"/>
                          </a:solidFill>
                          <a:latin typeface="Times New Roman"/>
                          <a:ea typeface="Calibri"/>
                          <a:cs typeface="Times New Roman"/>
                        </a:rPr>
                        <a:t>в том числе по расходам:</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hMerge="1">
                  <a:txBody>
                    <a:bodyPr/>
                    <a:lstStyle/>
                    <a:p>
                      <a:endParaRPr lang="ru-RU"/>
                    </a:p>
                  </a:txBody>
                  <a:tcPr/>
                </a:tc>
                <a:tc>
                  <a:txBody>
                    <a:bodyPr/>
                    <a:lstStyle/>
                    <a:p>
                      <a:pPr algn="ctr">
                        <a:lnSpc>
                          <a:spcPct val="115000"/>
                        </a:lnSpc>
                        <a:spcBef>
                          <a:spcPts val="1000"/>
                        </a:spcBef>
                        <a:spcAft>
                          <a:spcPts val="0"/>
                        </a:spcAft>
                      </a:pP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a:txBody>
                    <a:bodyPr/>
                    <a:lstStyle/>
                    <a:p>
                      <a:pPr algn="ctr">
                        <a:lnSpc>
                          <a:spcPct val="115000"/>
                        </a:lnSpc>
                        <a:spcBef>
                          <a:spcPts val="1000"/>
                        </a:spcBef>
                        <a:spcAft>
                          <a:spcPts val="0"/>
                        </a:spcAft>
                      </a:pP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 района</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19 739 885,8</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18 284 849,4</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92,6</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городских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5 588 012,8</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4 928 456,0</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88,2</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Бюджеты сельских поселений</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2 550 999,6</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2 327 193,8</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91,2</a:t>
                      </a:r>
                    </a:p>
                  </a:txBody>
                  <a:tcPr marL="68580" marR="68580"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bl>
          </a:graphicData>
        </a:graphic>
      </p:graphicFrame>
      <p:sp>
        <p:nvSpPr>
          <p:cNvPr id="5" name="TextBox 4"/>
          <p:cNvSpPr txBox="1"/>
          <p:nvPr/>
        </p:nvSpPr>
        <p:spPr>
          <a:xfrm>
            <a:off x="7973317" y="1009303"/>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491" y="111299"/>
            <a:ext cx="9396536"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Исполнение бюджета муниципального образования Всеволожский муниципальный район Ленинградской области за 2022 год</a:t>
            </a:r>
          </a:p>
        </p:txBody>
      </p:sp>
      <p:graphicFrame>
        <p:nvGraphicFramePr>
          <p:cNvPr id="6" name="Таблица 5"/>
          <p:cNvGraphicFramePr>
            <a:graphicFrameLocks noGrp="1"/>
          </p:cNvGraphicFramePr>
          <p:nvPr/>
        </p:nvGraphicFramePr>
        <p:xfrm>
          <a:off x="347912" y="1039800"/>
          <a:ext cx="8472560" cy="5462144"/>
        </p:xfrm>
        <a:graphic>
          <a:graphicData uri="http://schemas.openxmlformats.org/drawingml/2006/table">
            <a:tbl>
              <a:tblPr/>
              <a:tblGrid>
                <a:gridCol w="4494140"/>
                <a:gridCol w="1326140"/>
                <a:gridCol w="1326140"/>
                <a:gridCol w="1326140"/>
              </a:tblGrid>
              <a:tr h="220162">
                <a:tc>
                  <a:txBody>
                    <a:bodyPr/>
                    <a:lstStyle/>
                    <a:p>
                      <a:pPr algn="ctr">
                        <a:lnSpc>
                          <a:spcPct val="115000"/>
                        </a:lnSpc>
                        <a:spcBef>
                          <a:spcPts val="1000"/>
                        </a:spcBef>
                        <a:spcAft>
                          <a:spcPts val="0"/>
                        </a:spcAft>
                      </a:pPr>
                      <a:r>
                        <a:rPr lang="ru-RU" sz="1400" b="1" dirty="0">
                          <a:solidFill>
                            <a:srgbClr val="000000"/>
                          </a:solidFill>
                          <a:latin typeface="Times New Roman"/>
                          <a:ea typeface="Calibri"/>
                          <a:cs typeface="Times New Roman"/>
                        </a:rPr>
                        <a:t>Наименование показателя</a:t>
                      </a:r>
                      <a:endParaRPr lang="ru-RU" sz="110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400" b="1" dirty="0">
                          <a:solidFill>
                            <a:srgbClr val="000000"/>
                          </a:solidFill>
                          <a:latin typeface="Times New Roman"/>
                          <a:ea typeface="Calibri"/>
                          <a:cs typeface="Times New Roman"/>
                        </a:rPr>
                        <a:t>План </a:t>
                      </a:r>
                      <a:r>
                        <a:rPr lang="ru-RU" sz="1400" b="1" dirty="0" smtClean="0">
                          <a:solidFill>
                            <a:srgbClr val="000000"/>
                          </a:solidFill>
                          <a:latin typeface="Times New Roman"/>
                          <a:ea typeface="Calibri"/>
                          <a:cs typeface="Times New Roman"/>
                        </a:rPr>
                        <a:t>2022 </a:t>
                      </a:r>
                      <a:r>
                        <a:rPr lang="ru-RU" sz="1400" b="1" dirty="0">
                          <a:solidFill>
                            <a:srgbClr val="000000"/>
                          </a:solidFill>
                          <a:latin typeface="Times New Roman"/>
                          <a:ea typeface="Calibri"/>
                          <a:cs typeface="Times New Roman"/>
                        </a:rPr>
                        <a:t>года</a:t>
                      </a:r>
                      <a:endParaRPr lang="ru-RU" sz="110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400" b="1" kern="1200" dirty="0" smtClean="0">
                          <a:solidFill>
                            <a:srgbClr val="000000"/>
                          </a:solidFill>
                          <a:latin typeface="Times New Roman"/>
                          <a:ea typeface="Calibri"/>
                          <a:cs typeface="Times New Roman"/>
                        </a:rPr>
                        <a:t>Исполнено за 2022 год</a:t>
                      </a:r>
                      <a:endParaRPr lang="ru-RU" sz="1400" b="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400" b="1" kern="1200" dirty="0">
                          <a:solidFill>
                            <a:srgbClr val="000000"/>
                          </a:solidFill>
                          <a:latin typeface="Times New Roman"/>
                          <a:ea typeface="Calibri"/>
                          <a:cs typeface="Times New Roman"/>
                        </a:rPr>
                        <a:t>% исполнения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20162">
                <a:tc>
                  <a:txBody>
                    <a:bodyPr/>
                    <a:lstStyle/>
                    <a:p>
                      <a:pPr>
                        <a:lnSpc>
                          <a:spcPct val="115000"/>
                        </a:lnSpc>
                        <a:spcBef>
                          <a:spcPts val="1000"/>
                        </a:spcBef>
                        <a:spcAft>
                          <a:spcPts val="0"/>
                        </a:spcAft>
                      </a:pPr>
                      <a:r>
                        <a:rPr lang="ru-RU" sz="1400" dirty="0">
                          <a:solidFill>
                            <a:srgbClr val="000000"/>
                          </a:solidFill>
                          <a:latin typeface="Times New Roman"/>
                          <a:ea typeface="Calibri"/>
                          <a:cs typeface="Times New Roman"/>
                        </a:rPr>
                        <a:t>Доходы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19 292 399,1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19 540 152,6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64238">
                <a:tc>
                  <a:txBody>
                    <a:bodyPr/>
                    <a:lstStyle/>
                    <a:p>
                      <a:pPr>
                        <a:lnSpc>
                          <a:spcPct val="115000"/>
                        </a:lnSpc>
                        <a:spcBef>
                          <a:spcPts val="1000"/>
                        </a:spcBef>
                        <a:spcAft>
                          <a:spcPts val="0"/>
                        </a:spcAft>
                      </a:pPr>
                      <a:r>
                        <a:rPr lang="ru-RU" sz="11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dirty="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57259">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Налоговые и неналоговые доходы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7 848 228,3</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8 253 013,2</a:t>
                      </a:r>
                      <a:endParaRPr lang="ru-RU"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105,2</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7259">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Межбюджетные трансферты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11 444 170,8</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11 290 991,2</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98,7</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Прочие безвозмездные поступления</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0</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550,1</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4517">
                <a:tc>
                  <a:txBody>
                    <a:bodyPr/>
                    <a:lstStyle/>
                    <a:p>
                      <a:pPr>
                        <a:lnSpc>
                          <a:spcPct val="115000"/>
                        </a:lnSpc>
                        <a:spcBef>
                          <a:spcPts val="1000"/>
                        </a:spcBef>
                        <a:spcAft>
                          <a:spcPts val="0"/>
                        </a:spcAft>
                      </a:pPr>
                      <a:r>
                        <a:rPr lang="ru-RU" sz="1100" i="1" dirty="0">
                          <a:latin typeface="Times New Roman"/>
                          <a:ea typeface="Calibri"/>
                          <a:cs typeface="Times New Roman"/>
                        </a:rPr>
                        <a:t>Доходы от возврата межбюджетных трансфертов, имеющих целевое назначение, прошлых лет</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0</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310,4</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4517">
                <a:tc>
                  <a:txBody>
                    <a:bodyPr/>
                    <a:lstStyle/>
                    <a:p>
                      <a:pPr>
                        <a:lnSpc>
                          <a:spcPct val="115000"/>
                        </a:lnSpc>
                        <a:spcBef>
                          <a:spcPts val="1000"/>
                        </a:spcBef>
                        <a:spcAft>
                          <a:spcPts val="0"/>
                        </a:spcAft>
                      </a:pPr>
                      <a:r>
                        <a:rPr lang="ru-RU" sz="1100" i="1" dirty="0">
                          <a:latin typeface="Times New Roman"/>
                          <a:ea typeface="Calibri"/>
                          <a:cs typeface="Times New Roman"/>
                        </a:rPr>
                        <a:t>Возврат межбюджетных трансфертов, имеющих целевое назначение, прошлых лет</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0</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-4 712,3</a:t>
                      </a:r>
                      <a:endParaRPr lang="ru-RU"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20162">
                <a:tc>
                  <a:txBody>
                    <a:bodyPr/>
                    <a:lstStyle/>
                    <a:p>
                      <a:pPr>
                        <a:lnSpc>
                          <a:spcPct val="115000"/>
                        </a:lnSpc>
                        <a:spcBef>
                          <a:spcPts val="1000"/>
                        </a:spcBef>
                        <a:spcAft>
                          <a:spcPts val="0"/>
                        </a:spcAft>
                      </a:pPr>
                      <a:r>
                        <a:rPr lang="ru-RU" sz="1400" dirty="0">
                          <a:solidFill>
                            <a:srgbClr val="000000"/>
                          </a:solidFill>
                          <a:latin typeface="Times New Roman"/>
                          <a:ea typeface="Calibri"/>
                          <a:cs typeface="Times New Roman"/>
                        </a:rPr>
                        <a:t>Расходы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19 739 885,8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18 284 849,4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92,6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5585">
                <a:tc>
                  <a:txBody>
                    <a:bodyPr/>
                    <a:lstStyle/>
                    <a:p>
                      <a:pPr>
                        <a:lnSpc>
                          <a:spcPct val="115000"/>
                        </a:lnSpc>
                        <a:spcBef>
                          <a:spcPts val="1000"/>
                        </a:spcBef>
                        <a:spcAft>
                          <a:spcPts val="0"/>
                        </a:spcAft>
                      </a:pPr>
                      <a:r>
                        <a:rPr lang="ru-RU" sz="11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dirty="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a:solidFill>
                          <a:srgbClr val="000000"/>
                        </a:solidFill>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Общегосударственные вопросы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1 182 692,8</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954 217,0</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a:solidFill>
                            <a:srgbClr val="000000"/>
                          </a:solidFill>
                          <a:latin typeface="Times New Roman"/>
                          <a:ea typeface="Calibri"/>
                          <a:cs typeface="Times New Roman"/>
                        </a:rPr>
                        <a:t>80,7</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39396">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Национальная безопасность и правоохранительная деятельность</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dirty="0">
                          <a:solidFill>
                            <a:srgbClr val="000000"/>
                          </a:solidFill>
                          <a:latin typeface="Times New Roman"/>
                          <a:ea typeface="Calibri"/>
                          <a:cs typeface="Times New Roman"/>
                        </a:rPr>
                        <a:t>29 620,1</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27 154,7</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a:solidFill>
                            <a:srgbClr val="000000"/>
                          </a:solidFill>
                          <a:latin typeface="Times New Roman"/>
                          <a:ea typeface="Calibri"/>
                          <a:cs typeface="Times New Roman"/>
                        </a:rPr>
                        <a:t>91,7</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Национальная экономика</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dirty="0">
                          <a:solidFill>
                            <a:srgbClr val="000000"/>
                          </a:solidFill>
                          <a:latin typeface="Times New Roman"/>
                          <a:ea typeface="Calibri"/>
                          <a:cs typeface="Times New Roman"/>
                        </a:rPr>
                        <a:t>166 199,2</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152 317,3</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a:solidFill>
                            <a:srgbClr val="000000"/>
                          </a:solidFill>
                          <a:latin typeface="Times New Roman"/>
                          <a:ea typeface="Calibri"/>
                          <a:cs typeface="Times New Roman"/>
                        </a:rPr>
                        <a:t>91,6</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Жилищно-коммунальное хозяйство</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58 670,5</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30 873,6</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a:solidFill>
                            <a:srgbClr val="000000"/>
                          </a:solidFill>
                          <a:latin typeface="Times New Roman"/>
                          <a:ea typeface="Calibri"/>
                          <a:cs typeface="Times New Roman"/>
                        </a:rPr>
                        <a:t>52,6</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Охрана окружающей среды</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4 499,8</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4 499,8</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a:solidFill>
                            <a:srgbClr val="000000"/>
                          </a:solidFill>
                          <a:latin typeface="Times New Roman"/>
                          <a:ea typeface="Calibri"/>
                          <a:cs typeface="Times New Roman"/>
                        </a:rPr>
                        <a:t>100,0</a:t>
                      </a:r>
                      <a:endParaRPr lang="ru-RU"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Образование</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dirty="0">
                          <a:solidFill>
                            <a:srgbClr val="000000"/>
                          </a:solidFill>
                          <a:latin typeface="Times New Roman"/>
                          <a:ea typeface="Calibri"/>
                          <a:cs typeface="Times New Roman"/>
                        </a:rPr>
                        <a:t>14 336 212,5</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dirty="0">
                          <a:solidFill>
                            <a:srgbClr val="000000"/>
                          </a:solidFill>
                          <a:latin typeface="Times New Roman"/>
                          <a:ea typeface="Calibri"/>
                          <a:cs typeface="Times New Roman"/>
                        </a:rPr>
                        <a:t>13 781 872,0</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dirty="0">
                          <a:solidFill>
                            <a:srgbClr val="000000"/>
                          </a:solidFill>
                          <a:latin typeface="Times New Roman"/>
                          <a:ea typeface="Calibri"/>
                          <a:cs typeface="Times New Roman"/>
                        </a:rPr>
                        <a:t>96,1</a:t>
                      </a:r>
                      <a:endParaRPr lang="ru-RU"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a:solidFill>
                            <a:srgbClr val="000000"/>
                          </a:solidFill>
                          <a:latin typeface="Times New Roman"/>
                          <a:ea typeface="Calibri"/>
                          <a:cs typeface="Times New Roman"/>
                        </a:rPr>
                        <a:t>Культура, кинематография</a:t>
                      </a:r>
                      <a:endParaRPr lang="ru-RU" sz="12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dirty="0">
                          <a:solidFill>
                            <a:srgbClr val="000000"/>
                          </a:solidFill>
                          <a:latin typeface="Times New Roman"/>
                          <a:ea typeface="Calibri"/>
                          <a:cs typeface="Times New Roman"/>
                        </a:rPr>
                        <a:t>106 623,9</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i="1" kern="1200" dirty="0">
                          <a:solidFill>
                            <a:srgbClr val="000000"/>
                          </a:solidFill>
                          <a:latin typeface="Times New Roman"/>
                          <a:ea typeface="Calibri"/>
                          <a:cs typeface="Times New Roman"/>
                        </a:rPr>
                        <a:t>106 623,9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a:solidFill>
                            <a:srgbClr val="000000"/>
                          </a:solidFill>
                          <a:latin typeface="Times New Roman"/>
                          <a:ea typeface="Calibri"/>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a:solidFill>
                            <a:srgbClr val="000000"/>
                          </a:solidFill>
                          <a:latin typeface="Times New Roman"/>
                          <a:ea typeface="Calibri"/>
                          <a:cs typeface="Times New Roman"/>
                        </a:rPr>
                        <a:t>Социальная политика</a:t>
                      </a:r>
                      <a:endParaRPr lang="ru-RU" sz="12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1 222 359,7</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i="1" kern="1200" dirty="0">
                          <a:solidFill>
                            <a:srgbClr val="000000"/>
                          </a:solidFill>
                          <a:latin typeface="Times New Roman"/>
                          <a:ea typeface="Calibri"/>
                          <a:cs typeface="Times New Roman"/>
                        </a:rPr>
                        <a:t>1 120 572,0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a:solidFill>
                            <a:srgbClr val="000000"/>
                          </a:solidFill>
                          <a:latin typeface="Times New Roman"/>
                          <a:ea typeface="Calibri"/>
                          <a:cs typeface="Times New Roman"/>
                        </a:rPr>
                        <a:t>91,7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a:solidFill>
                            <a:srgbClr val="000000"/>
                          </a:solidFill>
                          <a:latin typeface="Times New Roman"/>
                          <a:ea typeface="Calibri"/>
                          <a:cs typeface="Times New Roman"/>
                        </a:rPr>
                        <a:t>Физическая культура и спорт</a:t>
                      </a:r>
                      <a:endParaRPr lang="ru-RU" sz="12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1 205 822,6</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i="1" kern="1200" dirty="0">
                          <a:solidFill>
                            <a:srgbClr val="000000"/>
                          </a:solidFill>
                          <a:latin typeface="Times New Roman"/>
                          <a:ea typeface="Calibri"/>
                          <a:cs typeface="Times New Roman"/>
                        </a:rPr>
                        <a:t>860 986,7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a:solidFill>
                            <a:srgbClr val="000000"/>
                          </a:solidFill>
                          <a:latin typeface="Times New Roman"/>
                          <a:ea typeface="Calibri"/>
                          <a:cs typeface="Times New Roman"/>
                        </a:rPr>
                        <a:t>71,4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Средства массовой информации</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42 600,0</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i="1" kern="1200" dirty="0">
                          <a:solidFill>
                            <a:srgbClr val="000000"/>
                          </a:solidFill>
                          <a:latin typeface="Times New Roman"/>
                          <a:ea typeface="Calibri"/>
                          <a:cs typeface="Times New Roman"/>
                        </a:rPr>
                        <a:t>42 600,0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a:solidFill>
                            <a:srgbClr val="000000"/>
                          </a:solidFill>
                          <a:latin typeface="Times New Roman"/>
                          <a:ea typeface="Calibri"/>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45970">
                <a:tc>
                  <a:txBody>
                    <a:bodyPr/>
                    <a:lstStyle/>
                    <a:p>
                      <a:pPr>
                        <a:lnSpc>
                          <a:spcPct val="115000"/>
                        </a:lnSpc>
                        <a:spcBef>
                          <a:spcPts val="1000"/>
                        </a:spcBef>
                        <a:spcAft>
                          <a:spcPts val="0"/>
                        </a:spcAft>
                      </a:pPr>
                      <a:r>
                        <a:rPr lang="ru-RU" sz="1200" i="1">
                          <a:solidFill>
                            <a:srgbClr val="000000"/>
                          </a:solidFill>
                          <a:latin typeface="Times New Roman"/>
                          <a:ea typeface="Calibri"/>
                          <a:cs typeface="Times New Roman"/>
                        </a:rPr>
                        <a:t>Межбюджетные трансферты общего характера бюджетам бюджетной системы Российской Федерации</a:t>
                      </a:r>
                      <a:endParaRPr lang="ru-RU" sz="12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i="1">
                          <a:solidFill>
                            <a:srgbClr val="000000"/>
                          </a:solidFill>
                          <a:latin typeface="Times New Roman"/>
                          <a:ea typeface="Calibri"/>
                          <a:cs typeface="Times New Roman"/>
                        </a:rPr>
                        <a:t>1 384 584,7</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i="1" kern="1200" dirty="0">
                          <a:solidFill>
                            <a:srgbClr val="000000"/>
                          </a:solidFill>
                          <a:latin typeface="Times New Roman"/>
                          <a:ea typeface="Calibri"/>
                          <a:cs typeface="Times New Roman"/>
                        </a:rPr>
                        <a:t>1 203 132,4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a:solidFill>
                            <a:srgbClr val="000000"/>
                          </a:solidFill>
                          <a:latin typeface="Times New Roman"/>
                          <a:ea typeface="Calibri"/>
                          <a:cs typeface="Times New Roman"/>
                        </a:rPr>
                        <a:t>86,9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TextBox 6"/>
          <p:cNvSpPr txBox="1"/>
          <p:nvPr/>
        </p:nvSpPr>
        <p:spPr>
          <a:xfrm>
            <a:off x="8005315" y="775737"/>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491" y="111299"/>
            <a:ext cx="9396536"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Исполнение бюджета муниципального образования Всеволожский муниципальный район Ленинградской области за 2022 год</a:t>
            </a:r>
          </a:p>
        </p:txBody>
      </p:sp>
      <p:graphicFrame>
        <p:nvGraphicFramePr>
          <p:cNvPr id="6" name="Таблица 5"/>
          <p:cNvGraphicFramePr>
            <a:graphicFrameLocks noGrp="1"/>
          </p:cNvGraphicFramePr>
          <p:nvPr/>
        </p:nvGraphicFramePr>
        <p:xfrm>
          <a:off x="347912" y="1255825"/>
          <a:ext cx="8400553" cy="3973375"/>
        </p:xfrm>
        <a:graphic>
          <a:graphicData uri="http://schemas.openxmlformats.org/drawingml/2006/table">
            <a:tbl>
              <a:tblPr/>
              <a:tblGrid>
                <a:gridCol w="5282821"/>
                <a:gridCol w="1558866"/>
                <a:gridCol w="1558866"/>
              </a:tblGrid>
              <a:tr h="618081">
                <a:tc>
                  <a:txBody>
                    <a:bodyPr/>
                    <a:lstStyle/>
                    <a:p>
                      <a:pPr algn="ctr">
                        <a:lnSpc>
                          <a:spcPct val="115000"/>
                        </a:lnSpc>
                        <a:spcBef>
                          <a:spcPts val="1000"/>
                        </a:spcBef>
                        <a:spcAft>
                          <a:spcPts val="0"/>
                        </a:spcAft>
                      </a:pPr>
                      <a:r>
                        <a:rPr lang="ru-RU" sz="1400" b="1" dirty="0">
                          <a:solidFill>
                            <a:srgbClr val="000000"/>
                          </a:solidFill>
                          <a:latin typeface="Times New Roman"/>
                          <a:ea typeface="Calibri"/>
                          <a:cs typeface="Times New Roman"/>
                        </a:rPr>
                        <a:t>Наименование показателя</a:t>
                      </a:r>
                      <a:endParaRPr lang="ru-RU" sz="110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400" b="1" dirty="0">
                          <a:solidFill>
                            <a:srgbClr val="000000"/>
                          </a:solidFill>
                          <a:latin typeface="Times New Roman"/>
                          <a:ea typeface="Calibri"/>
                          <a:cs typeface="Times New Roman"/>
                        </a:rPr>
                        <a:t>План </a:t>
                      </a:r>
                      <a:r>
                        <a:rPr lang="ru-RU" sz="1400" b="1" dirty="0" smtClean="0">
                          <a:solidFill>
                            <a:srgbClr val="000000"/>
                          </a:solidFill>
                          <a:latin typeface="Times New Roman"/>
                          <a:ea typeface="Calibri"/>
                          <a:cs typeface="Times New Roman"/>
                        </a:rPr>
                        <a:t>2022 </a:t>
                      </a:r>
                      <a:r>
                        <a:rPr lang="ru-RU" sz="1400" b="1" dirty="0">
                          <a:solidFill>
                            <a:srgbClr val="000000"/>
                          </a:solidFill>
                          <a:latin typeface="Times New Roman"/>
                          <a:ea typeface="Calibri"/>
                          <a:cs typeface="Times New Roman"/>
                        </a:rPr>
                        <a:t>года</a:t>
                      </a:r>
                      <a:endParaRPr lang="ru-RU" sz="110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400" b="1" kern="1200" dirty="0" smtClean="0">
                          <a:solidFill>
                            <a:srgbClr val="000000"/>
                          </a:solidFill>
                          <a:latin typeface="Times New Roman"/>
                          <a:ea typeface="Calibri"/>
                          <a:cs typeface="Times New Roman"/>
                        </a:rPr>
                        <a:t>Исполнено за 2022 год</a:t>
                      </a:r>
                      <a:endParaRPr lang="ru-RU" sz="1400" b="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09040">
                <a:tc>
                  <a:txBody>
                    <a:bodyPr/>
                    <a:lstStyle/>
                    <a:p>
                      <a:pPr marL="0" algn="l" defTabSz="914400" rtl="0" eaLnBrk="1" latinLnBrk="0" hangingPunct="1">
                        <a:lnSpc>
                          <a:spcPct val="115000"/>
                        </a:lnSpc>
                        <a:spcBef>
                          <a:spcPts val="1000"/>
                        </a:spcBef>
                        <a:spcAft>
                          <a:spcPts val="0"/>
                        </a:spcAft>
                      </a:pPr>
                      <a:r>
                        <a:rPr lang="ru-RU" sz="1400" kern="1200" dirty="0">
                          <a:solidFill>
                            <a:srgbClr val="000000"/>
                          </a:solidFill>
                          <a:latin typeface="Times New Roman"/>
                          <a:ea typeface="Calibri"/>
                          <a:cs typeface="Times New Roman"/>
                        </a:rPr>
                        <a:t>Дефицит (-), </a:t>
                      </a:r>
                      <a:r>
                        <a:rPr lang="ru-RU" sz="1400" kern="1200" dirty="0" err="1">
                          <a:solidFill>
                            <a:srgbClr val="000000"/>
                          </a:solidFill>
                          <a:latin typeface="Times New Roman"/>
                          <a:ea typeface="Calibri"/>
                          <a:cs typeface="Times New Roman"/>
                        </a:rPr>
                        <a:t>профицит</a:t>
                      </a:r>
                      <a:r>
                        <a:rPr lang="ru-RU" sz="1400" kern="1200" dirty="0">
                          <a:solidFill>
                            <a:srgbClr val="000000"/>
                          </a:solidFill>
                          <a:latin typeface="Times New Roman"/>
                          <a:ea typeface="Calibri"/>
                          <a:cs typeface="Times New Roman"/>
                        </a:rPr>
                        <a:t> (+)</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- 429 </a:t>
                      </a:r>
                      <a:r>
                        <a:rPr lang="ru-RU" sz="1400" kern="1200" dirty="0">
                          <a:solidFill>
                            <a:srgbClr val="000000"/>
                          </a:solidFill>
                          <a:latin typeface="Times New Roman"/>
                          <a:ea typeface="Calibri"/>
                          <a:cs typeface="Times New Roman"/>
                        </a:rPr>
                        <a:t>680,9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a:solidFill>
                            <a:srgbClr val="000000"/>
                          </a:solidFill>
                          <a:latin typeface="Times New Roman"/>
                          <a:ea typeface="Calibri"/>
                          <a:cs typeface="Times New Roman"/>
                        </a:rPr>
                        <a:t>1 255 303,2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309040">
                <a:tc>
                  <a:txBody>
                    <a:bodyPr/>
                    <a:lstStyle/>
                    <a:p>
                      <a:pPr marL="0" algn="l" defTabSz="914400" rtl="0" eaLnBrk="1" latinLnBrk="0" hangingPunct="1">
                        <a:lnSpc>
                          <a:spcPct val="115000"/>
                        </a:lnSpc>
                        <a:spcBef>
                          <a:spcPts val="1000"/>
                        </a:spcBef>
                        <a:spcAft>
                          <a:spcPts val="0"/>
                        </a:spcAft>
                      </a:pPr>
                      <a:r>
                        <a:rPr lang="ru-RU" sz="1400" kern="1200" dirty="0">
                          <a:solidFill>
                            <a:srgbClr val="000000"/>
                          </a:solidFill>
                          <a:latin typeface="Times New Roman"/>
                          <a:ea typeface="Calibri"/>
                          <a:cs typeface="Times New Roman"/>
                        </a:rPr>
                        <a:t>Источники финансирования дефицита</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a:solidFill>
                            <a:srgbClr val="000000"/>
                          </a:solidFill>
                          <a:latin typeface="Times New Roman"/>
                          <a:ea typeface="Calibri"/>
                          <a:cs typeface="Times New Roman"/>
                        </a:rPr>
                        <a:t>429 680,9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400" kern="1200" dirty="0" smtClean="0">
                          <a:solidFill>
                            <a:srgbClr val="000000"/>
                          </a:solidFill>
                          <a:latin typeface="Times New Roman"/>
                          <a:ea typeface="Calibri"/>
                          <a:cs typeface="Times New Roman"/>
                        </a:rPr>
                        <a:t>-1</a:t>
                      </a:r>
                      <a:r>
                        <a:rPr lang="ru-RU" sz="1400" kern="1200" dirty="0">
                          <a:solidFill>
                            <a:srgbClr val="000000"/>
                          </a:solidFill>
                          <a:latin typeface="Times New Roman"/>
                          <a:ea typeface="Calibri"/>
                          <a:cs typeface="Times New Roman"/>
                        </a:rPr>
                        <a:t> 255 303,2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353189">
                <a:tc>
                  <a:txBody>
                    <a:bodyPr/>
                    <a:lstStyle/>
                    <a:p>
                      <a:pPr>
                        <a:lnSpc>
                          <a:spcPct val="115000"/>
                        </a:lnSpc>
                        <a:spcBef>
                          <a:spcPts val="1000"/>
                        </a:spcBef>
                        <a:spcAft>
                          <a:spcPts val="0"/>
                        </a:spcAft>
                      </a:pPr>
                      <a:r>
                        <a:rPr lang="ru-RU" sz="11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6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29783">
                <a:tc>
                  <a:txBody>
                    <a:bodyPr/>
                    <a:lstStyle/>
                    <a:p>
                      <a:pPr marL="0" algn="l" defTabSz="914400" rtl="0" eaLnBrk="1" latinLnBrk="0" hangingPunct="1">
                        <a:lnSpc>
                          <a:spcPct val="115000"/>
                        </a:lnSpc>
                        <a:spcBef>
                          <a:spcPts val="1000"/>
                        </a:spcBef>
                        <a:spcAft>
                          <a:spcPts val="0"/>
                        </a:spcAft>
                      </a:pPr>
                      <a:r>
                        <a:rPr lang="ru-RU" sz="1200" i="1" kern="1200" dirty="0" smtClean="0">
                          <a:solidFill>
                            <a:srgbClr val="000000"/>
                          </a:solidFill>
                          <a:latin typeface="Times New Roman"/>
                          <a:ea typeface="Calibri"/>
                          <a:cs typeface="Times New Roman"/>
                        </a:rPr>
                        <a:t>Иные источники внутреннего финансирования дефицитов бюджетов</a:t>
                      </a:r>
                      <a:endParaRPr lang="ru-RU" sz="1200" i="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dirty="0" smtClean="0">
                          <a:solidFill>
                            <a:srgbClr val="000000"/>
                          </a:solidFill>
                          <a:latin typeface="Times New Roman"/>
                          <a:ea typeface="Calibri"/>
                          <a:cs typeface="Times New Roman"/>
                        </a:rPr>
                        <a:t>-200</a:t>
                      </a:r>
                      <a:r>
                        <a:rPr lang="ru-RU" sz="1200" i="1" dirty="0">
                          <a:solidFill>
                            <a:srgbClr val="000000"/>
                          </a:solidFill>
                          <a:latin typeface="Times New Roman"/>
                          <a:ea typeface="Calibri"/>
                          <a:cs typeface="Times New Roman"/>
                        </a:rPr>
                        <a:t> 000,0</a:t>
                      </a:r>
                      <a:endParaRPr lang="ru-RU" sz="12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dirty="0" smtClean="0">
                          <a:solidFill>
                            <a:srgbClr val="000000"/>
                          </a:solidFill>
                          <a:latin typeface="Times New Roman"/>
                          <a:ea typeface="Calibri"/>
                          <a:cs typeface="Times New Roman"/>
                        </a:rPr>
                        <a:t>-30</a:t>
                      </a:r>
                      <a:r>
                        <a:rPr lang="ru-RU" sz="1200" i="1" dirty="0">
                          <a:solidFill>
                            <a:srgbClr val="000000"/>
                          </a:solidFill>
                          <a:latin typeface="Times New Roman"/>
                          <a:ea typeface="Calibri"/>
                          <a:cs typeface="Times New Roman"/>
                        </a:rPr>
                        <a:t> 000,0</a:t>
                      </a:r>
                      <a:endParaRPr lang="ru-RU" sz="12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64892">
                <a:tc>
                  <a:txBody>
                    <a:bodyPr/>
                    <a:lstStyle/>
                    <a:p>
                      <a:pPr marL="0" algn="l" defTabSz="914400" rtl="0" eaLnBrk="1" latinLnBrk="0" hangingPunct="1">
                        <a:lnSpc>
                          <a:spcPct val="115000"/>
                        </a:lnSpc>
                        <a:spcBef>
                          <a:spcPts val="1000"/>
                        </a:spcBef>
                        <a:spcAft>
                          <a:spcPts val="0"/>
                        </a:spcAft>
                      </a:pPr>
                      <a:r>
                        <a:rPr lang="ru-RU" sz="1100" kern="1200" dirty="0" smtClean="0">
                          <a:solidFill>
                            <a:srgbClr val="000000"/>
                          </a:solidFill>
                          <a:latin typeface="Times New Roman"/>
                          <a:ea typeface="Calibri"/>
                          <a:cs typeface="Times New Roman"/>
                        </a:rPr>
                        <a:t>из них</a:t>
                      </a:r>
                      <a:endParaRPr lang="ru-RU" sz="1100"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059567">
                <a:tc>
                  <a:txBody>
                    <a:bodyPr/>
                    <a:lstStyle/>
                    <a:p>
                      <a:pPr marL="0" algn="l" defTabSz="914400" rtl="0" eaLnBrk="1" latinLnBrk="0" hangingPunct="1">
                        <a:lnSpc>
                          <a:spcPct val="115000"/>
                        </a:lnSpc>
                        <a:spcBef>
                          <a:spcPts val="1000"/>
                        </a:spcBef>
                        <a:spcAft>
                          <a:spcPts val="0"/>
                        </a:spcAft>
                      </a:pPr>
                      <a:r>
                        <a:rPr lang="ru-RU" sz="1200" i="1" kern="1200" dirty="0" smtClean="0">
                          <a:solidFill>
                            <a:srgbClr val="000000"/>
                          </a:solidFill>
                          <a:latin typeface="Times New Roman"/>
                          <a:ea typeface="Calibri"/>
                          <a:cs typeface="Times New Roman"/>
                        </a:rPr>
                        <a:t>Предоставление бюджетных кредитов другим                    бюджетам бюджетной системы  Российской Федерации из бюджетов муниципальных районов в валюте Российской Федерации</a:t>
                      </a:r>
                      <a:endParaRPr lang="ru-RU" sz="1200" i="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smtClean="0">
                          <a:solidFill>
                            <a:srgbClr val="000000"/>
                          </a:solidFill>
                          <a:latin typeface="Times New Roman"/>
                          <a:ea typeface="Calibri"/>
                          <a:cs typeface="Times New Roman"/>
                        </a:rPr>
                        <a:t>-200</a:t>
                      </a:r>
                      <a:r>
                        <a:rPr lang="ru-RU" sz="1200" i="1" kern="1200" dirty="0">
                          <a:solidFill>
                            <a:srgbClr val="000000"/>
                          </a:solidFill>
                          <a:latin typeface="Times New Roman"/>
                          <a:ea typeface="Calibri"/>
                          <a:cs typeface="Times New Roman"/>
                        </a:rPr>
                        <a:t> 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200" i="1" kern="1200" dirty="0" smtClean="0">
                          <a:solidFill>
                            <a:srgbClr val="000000"/>
                          </a:solidFill>
                          <a:latin typeface="Times New Roman"/>
                          <a:ea typeface="Calibri"/>
                          <a:cs typeface="Times New Roman"/>
                        </a:rPr>
                        <a:t>-30</a:t>
                      </a:r>
                      <a:r>
                        <a:rPr lang="ru-RU" sz="1200" i="1" kern="1200" dirty="0">
                          <a:solidFill>
                            <a:srgbClr val="000000"/>
                          </a:solidFill>
                          <a:latin typeface="Times New Roman"/>
                          <a:ea typeface="Calibri"/>
                          <a:cs typeface="Times New Roman"/>
                        </a:rPr>
                        <a:t> 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29783">
                <a:tc>
                  <a:txBody>
                    <a:bodyPr/>
                    <a:lstStyle/>
                    <a:p>
                      <a:pPr>
                        <a:lnSpc>
                          <a:spcPct val="115000"/>
                        </a:lnSpc>
                        <a:spcBef>
                          <a:spcPts val="1000"/>
                        </a:spcBef>
                        <a:spcAft>
                          <a:spcPts val="0"/>
                        </a:spcAft>
                      </a:pPr>
                      <a:r>
                        <a:rPr lang="ru-RU" sz="1200" i="1" dirty="0">
                          <a:solidFill>
                            <a:srgbClr val="000000"/>
                          </a:solidFill>
                          <a:latin typeface="Times New Roman"/>
                          <a:ea typeface="Calibri"/>
                          <a:cs typeface="Times New Roman"/>
                        </a:rPr>
                        <a:t>Изменение остатков средств на счетах по учету средств бюджетов</a:t>
                      </a:r>
                      <a:endParaRPr lang="ru-RU" sz="12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dirty="0">
                          <a:solidFill>
                            <a:srgbClr val="000000"/>
                          </a:solidFill>
                          <a:latin typeface="Times New Roman"/>
                          <a:ea typeface="Calibri"/>
                          <a:cs typeface="Times New Roman"/>
                        </a:rPr>
                        <a:t>629 680,9</a:t>
                      </a:r>
                      <a:endParaRPr lang="ru-RU" sz="1200" i="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i="1" dirty="0" smtClean="0">
                          <a:solidFill>
                            <a:srgbClr val="000000"/>
                          </a:solidFill>
                          <a:latin typeface="Times New Roman"/>
                          <a:ea typeface="Calibri"/>
                          <a:cs typeface="Times New Roman"/>
                        </a:rPr>
                        <a:t>-1</a:t>
                      </a:r>
                      <a:r>
                        <a:rPr lang="ru-RU" sz="1200" i="1" dirty="0">
                          <a:solidFill>
                            <a:srgbClr val="000000"/>
                          </a:solidFill>
                          <a:latin typeface="Times New Roman"/>
                          <a:ea typeface="Calibri"/>
                          <a:cs typeface="Times New Roman"/>
                        </a:rPr>
                        <a:t> 225 303,2</a:t>
                      </a:r>
                      <a:endParaRPr lang="ru-RU" sz="1200" i="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TextBox 6"/>
          <p:cNvSpPr txBox="1"/>
          <p:nvPr/>
        </p:nvSpPr>
        <p:spPr>
          <a:xfrm>
            <a:off x="800531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491" y="116632"/>
            <a:ext cx="9396536" cy="400110"/>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a:t>
            </a:r>
          </a:p>
        </p:txBody>
      </p:sp>
      <p:graphicFrame>
        <p:nvGraphicFramePr>
          <p:cNvPr id="10" name="Таблица 9"/>
          <p:cNvGraphicFramePr>
            <a:graphicFrameLocks noGrp="1"/>
          </p:cNvGraphicFramePr>
          <p:nvPr/>
        </p:nvGraphicFramePr>
        <p:xfrm>
          <a:off x="395536" y="548680"/>
          <a:ext cx="8424936" cy="6134100"/>
        </p:xfrm>
        <a:graphic>
          <a:graphicData uri="http://schemas.openxmlformats.org/drawingml/2006/table">
            <a:tbl>
              <a:tblPr/>
              <a:tblGrid>
                <a:gridCol w="1584176"/>
                <a:gridCol w="6840760"/>
              </a:tblGrid>
              <a:tr h="229872">
                <a:tc gridSpan="2">
                  <a:txBody>
                    <a:bodyPr/>
                    <a:lstStyle/>
                    <a:p>
                      <a:pPr algn="ctr">
                        <a:lnSpc>
                          <a:spcPct val="115000"/>
                        </a:lnSpc>
                        <a:spcBef>
                          <a:spcPts val="1000"/>
                        </a:spcBef>
                        <a:spcAft>
                          <a:spcPts val="0"/>
                        </a:spcAft>
                      </a:pPr>
                      <a:r>
                        <a:rPr lang="ru-RU" sz="1400" b="1" i="1" spc="100" baseline="0" dirty="0">
                          <a:latin typeface="Times New Roman"/>
                          <a:ea typeface="Calibri"/>
                          <a:cs typeface="Times New Roman"/>
                        </a:rPr>
                        <a:t>Доходы бюджетов подразделяются на три вида</a:t>
                      </a:r>
                      <a:endParaRPr lang="ru-RU" sz="1200" i="1" spc="100" baseline="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bg2"/>
                    </a:solidFill>
                  </a:tcPr>
                </a:tc>
                <a:tc hMerge="1">
                  <a:txBody>
                    <a:bodyPr/>
                    <a:lstStyle/>
                    <a:p>
                      <a:endParaRPr lang="ru-RU"/>
                    </a:p>
                  </a:txBody>
                  <a:tcPr/>
                </a:tc>
              </a:tr>
              <a:tr h="2068845">
                <a:tc>
                  <a:txBody>
                    <a:bodyPr/>
                    <a:lstStyle/>
                    <a:p>
                      <a:pPr algn="ctr">
                        <a:lnSpc>
                          <a:spcPct val="115000"/>
                        </a:lnSpc>
                        <a:spcBef>
                          <a:spcPts val="1000"/>
                        </a:spcBef>
                        <a:spcAft>
                          <a:spcPts val="0"/>
                        </a:spcAft>
                      </a:pPr>
                      <a:r>
                        <a:rPr lang="ru-RU" sz="1200" b="1" dirty="0">
                          <a:latin typeface="Times New Roman"/>
                          <a:ea typeface="Calibri"/>
                          <a:cs typeface="Times New Roman"/>
                        </a:rPr>
                        <a:t>Налоговые доходы</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accent3">
                        <a:lumMod val="60000"/>
                        <a:lumOff val="40000"/>
                      </a:schemeClr>
                    </a:solidFill>
                  </a:tcPr>
                </a:tc>
                <a:tc>
                  <a:txBody>
                    <a:bodyPr/>
                    <a:lstStyle/>
                    <a:p>
                      <a:pPr algn="l">
                        <a:lnSpc>
                          <a:spcPct val="115000"/>
                        </a:lnSpc>
                        <a:spcBef>
                          <a:spcPts val="1000"/>
                        </a:spcBef>
                        <a:spcAft>
                          <a:spcPts val="0"/>
                        </a:spcAft>
                      </a:pPr>
                      <a:r>
                        <a:rPr lang="ru-RU" sz="1200" dirty="0">
                          <a:latin typeface="Times New Roman"/>
                          <a:ea typeface="Calibri"/>
                          <a:cs typeface="Times New Roman"/>
                        </a:rPr>
                        <a:t>Центральное место в системе доходов любого бюджета бюджетной системы занимают налоговые доходы. К ним относятся предусмотренные налоговым законодательством Российской Федерации федеральные, региональные и местные налоги и сборы, а также пени и штрафы. Налоговые доходы разграничиваются между бюджетами различных уровней бюджетной системы в соответствии с налоговым и бюджетным законодательством. Налоговый кодекс Российской Федерации устанавливает федеральные, региональные и местные налоги и сборы, а также специальные налоговые режимы. Разграничение федеральных налогов между бюджетами различных уровней бюджетной системы производится на основе нормативов (процентных) отчислений. При этом данные нормативы закреплены в Бюджетном Кодексе и являются едиными и постоянными для бюджетов различных уровней бюджетной системы Российской Федерации.</a:t>
                      </a:r>
                      <a:endParaRPr lang="ru-RU" sz="110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accent3">
                        <a:lumMod val="60000"/>
                        <a:lumOff val="40000"/>
                      </a:schemeClr>
                    </a:solidFill>
                  </a:tcPr>
                </a:tc>
              </a:tr>
              <a:tr h="2216783">
                <a:tc>
                  <a:txBody>
                    <a:bodyPr/>
                    <a:lstStyle/>
                    <a:p>
                      <a:pPr algn="ctr">
                        <a:lnSpc>
                          <a:spcPct val="115000"/>
                        </a:lnSpc>
                        <a:spcBef>
                          <a:spcPts val="1000"/>
                        </a:spcBef>
                        <a:spcAft>
                          <a:spcPts val="0"/>
                        </a:spcAft>
                      </a:pPr>
                      <a:r>
                        <a:rPr lang="ru-RU" sz="1200" b="1" dirty="0">
                          <a:latin typeface="Times New Roman"/>
                          <a:ea typeface="Calibri"/>
                          <a:cs typeface="Times New Roman"/>
                        </a:rPr>
                        <a:t>Неналоговые доходы</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rgbClr val="00DA63"/>
                    </a:solidFill>
                  </a:tcPr>
                </a:tc>
                <a:tc>
                  <a:txBody>
                    <a:bodyPr/>
                    <a:lstStyle/>
                    <a:p>
                      <a:pPr marL="0" algn="l" defTabSz="914400" rtl="0" eaLnBrk="1" latinLnBrk="0" hangingPunct="1">
                        <a:lnSpc>
                          <a:spcPct val="115000"/>
                        </a:lnSpc>
                        <a:spcBef>
                          <a:spcPts val="1000"/>
                        </a:spcBef>
                        <a:spcAft>
                          <a:spcPts val="0"/>
                        </a:spcAft>
                        <a:buFontTx/>
                        <a:buChar char="-"/>
                      </a:pPr>
                      <a:r>
                        <a:rPr lang="ru-RU" sz="1200" kern="1200" dirty="0" smtClean="0">
                          <a:solidFill>
                            <a:schemeClr val="tx1"/>
                          </a:solidFill>
                          <a:latin typeface="Times New Roman"/>
                          <a:ea typeface="Calibri"/>
                          <a:cs typeface="Times New Roman"/>
                        </a:rPr>
                        <a:t>доходы </a:t>
                      </a:r>
                      <a:r>
                        <a:rPr lang="ru-RU" sz="1200" kern="1200" dirty="0">
                          <a:solidFill>
                            <a:schemeClr val="tx1"/>
                          </a:solidFill>
                          <a:latin typeface="Times New Roman"/>
                          <a:ea typeface="Calibri"/>
                          <a:cs typeface="Times New Roman"/>
                        </a:rPr>
                        <a:t>от использования имущества, находящегося в государственной или муниципальной собственности; </a:t>
                      </a:r>
                      <a:r>
                        <a:rPr lang="en-US" sz="1200" kern="1200" dirty="0" smtClean="0">
                          <a:solidFill>
                            <a:schemeClr val="tx1"/>
                          </a:solidFill>
                          <a:latin typeface="Times New Roman"/>
                          <a:ea typeface="Calibri"/>
                          <a:cs typeface="Times New Roman"/>
                        </a:rPr>
                        <a:t>                                                                                                                                                     - </a:t>
                      </a:r>
                      <a:r>
                        <a:rPr lang="ru-RU" sz="1200" kern="1200" dirty="0" smtClean="0">
                          <a:solidFill>
                            <a:schemeClr val="tx1"/>
                          </a:solidFill>
                          <a:latin typeface="Times New Roman"/>
                          <a:ea typeface="Calibri"/>
                          <a:cs typeface="Times New Roman"/>
                        </a:rPr>
                        <a:t>доходы </a:t>
                      </a:r>
                      <a:r>
                        <a:rPr lang="ru-RU" sz="1200" kern="1200" dirty="0">
                          <a:solidFill>
                            <a:schemeClr val="tx1"/>
                          </a:solidFill>
                          <a:latin typeface="Times New Roman"/>
                          <a:ea typeface="Calibri"/>
                          <a:cs typeface="Times New Roman"/>
                        </a:rPr>
                        <a:t>от платных услуг, оказываемых бюджетными учреждениями, находящимися в ведении соответственно федеральных органов исполнительной власти, органов исполнительной власти субъектов Российской Федерации, органов местного самоуправления;                                                                                                                                                                                    - средства, полученные в результате применения мер гражданско-правовой, административной и уголовной ответственности, в том числе штрафы, конфискации, компенсации, а также средства, полученные в возмещение вреда, причиненного Российской Федерации, субъектам Российской Федерации, муниципальным образованиям, и иные суммы принудительного  изъятия;                                                                                                                                                                                        - </a:t>
                      </a:r>
                      <a:r>
                        <a:rPr lang="ru-RU" sz="1200" kern="1200" dirty="0" smtClean="0">
                          <a:solidFill>
                            <a:schemeClr val="tx1"/>
                          </a:solidFill>
                          <a:latin typeface="Times New Roman"/>
                          <a:ea typeface="Calibri"/>
                          <a:cs typeface="Times New Roman"/>
                        </a:rPr>
                        <a:t>платежи </a:t>
                      </a:r>
                      <a:r>
                        <a:rPr lang="ru-RU" sz="1200" kern="1200" dirty="0">
                          <a:solidFill>
                            <a:schemeClr val="tx1"/>
                          </a:solidFill>
                          <a:latin typeface="Times New Roman"/>
                          <a:ea typeface="Calibri"/>
                          <a:cs typeface="Times New Roman"/>
                        </a:rPr>
                        <a:t>при пользовании природными ресурсами, административные платежи и сборы;                                                                          - иные неналоговые доходы.</a:t>
                      </a: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rgbClr val="00DA63"/>
                    </a:solidFill>
                  </a:tcPr>
                </a:tc>
              </a:tr>
              <a:tr h="1379230">
                <a:tc>
                  <a:txBody>
                    <a:bodyPr/>
                    <a:lstStyle/>
                    <a:p>
                      <a:pPr algn="ctr">
                        <a:lnSpc>
                          <a:spcPct val="115000"/>
                        </a:lnSpc>
                        <a:spcBef>
                          <a:spcPts val="1000"/>
                        </a:spcBef>
                        <a:spcAft>
                          <a:spcPts val="0"/>
                        </a:spcAft>
                      </a:pPr>
                      <a:r>
                        <a:rPr lang="ru-RU" sz="1200" b="1" dirty="0">
                          <a:latin typeface="Times New Roman"/>
                          <a:ea typeface="Calibri"/>
                          <a:cs typeface="Times New Roman"/>
                        </a:rPr>
                        <a:t>Безвозмездные поступления</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tx2">
                        <a:lumMod val="40000"/>
                        <a:lumOff val="60000"/>
                      </a:schemeClr>
                    </a:solidFill>
                  </a:tcPr>
                </a:tc>
                <a:tc>
                  <a:txBody>
                    <a:bodyPr/>
                    <a:lstStyle/>
                    <a:p>
                      <a:pPr>
                        <a:lnSpc>
                          <a:spcPct val="115000"/>
                        </a:lnSpc>
                        <a:spcBef>
                          <a:spcPts val="1000"/>
                        </a:spcBef>
                        <a:spcAft>
                          <a:spcPts val="0"/>
                        </a:spcAft>
                      </a:pPr>
                      <a:r>
                        <a:rPr lang="ru-RU" sz="1200" dirty="0">
                          <a:latin typeface="Times New Roman"/>
                          <a:ea typeface="Calibri"/>
                          <a:cs typeface="Times New Roman"/>
                        </a:rPr>
                        <a:t>- дотации из других бюджетов бюджетной системы Российской Федерации;                                                                                                                        - субсидии из других бюджетов бюджетной системы Российской Федерации (межбюджетные субсидии);                                     </a:t>
                      </a:r>
                      <a:r>
                        <a:rPr lang="en-US" sz="1200" dirty="0" smtClean="0">
                          <a:latin typeface="Times New Roman"/>
                          <a:ea typeface="Calibri"/>
                          <a:cs typeface="Times New Roman"/>
                        </a:rPr>
                        <a:t>                                                                                                                         </a:t>
                      </a:r>
                      <a:r>
                        <a:rPr lang="ru-RU" sz="1200" dirty="0" smtClean="0">
                          <a:latin typeface="Times New Roman"/>
                          <a:ea typeface="Calibri"/>
                          <a:cs typeface="Times New Roman"/>
                        </a:rPr>
                        <a:t>- </a:t>
                      </a:r>
                      <a:r>
                        <a:rPr lang="ru-RU" sz="1200" dirty="0">
                          <a:latin typeface="Times New Roman"/>
                          <a:ea typeface="Calibri"/>
                          <a:cs typeface="Times New Roman"/>
                        </a:rPr>
                        <a:t>субвенции из федерального бюджета и (или) из бюджетов субъектов Российской Федерации;                                                                    - иные межбюджетные трансферты из других бюджетов бюджетной системы Российской Федерации; безвозмездные поступления от физических и юридических лиц, международных организаций и правительств иностранных государств, в том числе добровольные пожертвования.</a:t>
                      </a:r>
                      <a:endParaRPr lang="ru-RU" sz="110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tx2">
                        <a:lumMod val="40000"/>
                        <a:lumOff val="6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5" y="77723"/>
            <a:ext cx="8712968" cy="830997"/>
          </a:xfrm>
          <a:prstGeom prst="rect">
            <a:avLst/>
          </a:prstGeom>
        </p:spPr>
        <p:txBody>
          <a:bodyPr wrap="square" anchor="ctr">
            <a:spAutoFit/>
          </a:bodyPr>
          <a:lstStyle/>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 муниципального образования Всеволожский муниципальный район Ленинградской области в 2022 году</a:t>
            </a: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7" name="Таблица 6"/>
          <p:cNvGraphicFramePr>
            <a:graphicFrameLocks noGrp="1"/>
          </p:cNvGraphicFramePr>
          <p:nvPr/>
        </p:nvGraphicFramePr>
        <p:xfrm>
          <a:off x="299145" y="892586"/>
          <a:ext cx="8568951" cy="5560750"/>
        </p:xfrm>
        <a:graphic>
          <a:graphicData uri="http://schemas.openxmlformats.org/drawingml/2006/table">
            <a:tbl>
              <a:tblPr/>
              <a:tblGrid>
                <a:gridCol w="5300121"/>
                <a:gridCol w="1089610"/>
                <a:gridCol w="1089610"/>
                <a:gridCol w="1089610"/>
              </a:tblGrid>
              <a:tr h="376925">
                <a:tc>
                  <a:txBody>
                    <a:bodyPr/>
                    <a:lstStyle/>
                    <a:p>
                      <a:pPr algn="ctr">
                        <a:lnSpc>
                          <a:spcPct val="100000"/>
                        </a:lnSpc>
                        <a:spcBef>
                          <a:spcPts val="1000"/>
                        </a:spcBef>
                        <a:spcAft>
                          <a:spcPts val="0"/>
                        </a:spcAft>
                      </a:pPr>
                      <a:endParaRPr lang="ru-RU" sz="1200" b="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100" b="1" kern="1200" dirty="0" smtClean="0">
                          <a:solidFill>
                            <a:srgbClr val="000000"/>
                          </a:solidFill>
                          <a:latin typeface="Times New Roman"/>
                          <a:ea typeface="Calibri"/>
                          <a:cs typeface="Times New Roman"/>
                        </a:rPr>
                        <a:t>План 2022 года</a:t>
                      </a:r>
                      <a:endParaRPr lang="ru-RU" sz="1100" b="1" kern="1200" dirty="0">
                        <a:solidFill>
                          <a:srgbClr val="000000"/>
                        </a:solidFill>
                        <a:latin typeface="Times New Roman"/>
                        <a:ea typeface="Calibri"/>
                        <a:cs typeface="Times New Roman"/>
                      </a:endParaRPr>
                    </a:p>
                  </a:txBody>
                  <a:tcPr marL="44517" marR="4451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100" b="1" kern="1200" dirty="0" smtClean="0">
                          <a:solidFill>
                            <a:srgbClr val="000000"/>
                          </a:solidFill>
                          <a:latin typeface="Times New Roman"/>
                          <a:ea typeface="Calibri"/>
                          <a:cs typeface="Times New Roman"/>
                        </a:rPr>
                        <a:t>Исполнение в 2022 году</a:t>
                      </a:r>
                      <a:endParaRPr lang="ru-RU" sz="1100" b="1" kern="1200" dirty="0">
                        <a:solidFill>
                          <a:srgbClr val="000000"/>
                        </a:solidFill>
                        <a:latin typeface="Times New Roman"/>
                        <a:ea typeface="Calibri"/>
                        <a:cs typeface="Times New Roman"/>
                      </a:endParaRPr>
                    </a:p>
                  </a:txBody>
                  <a:tcPr marL="44517" marR="44517"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100" b="1" kern="1200" dirty="0" smtClean="0">
                          <a:solidFill>
                            <a:srgbClr val="000000"/>
                          </a:solidFill>
                          <a:latin typeface="Times New Roman"/>
                          <a:ea typeface="Calibri"/>
                          <a:cs typeface="Times New Roman"/>
                        </a:rPr>
                        <a:t>% исполнения</a:t>
                      </a:r>
                      <a:endParaRPr lang="ru-RU" sz="1100" b="1" kern="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80000">
                <a:tc>
                  <a:txBody>
                    <a:bodyPr/>
                    <a:lstStyle/>
                    <a:p>
                      <a:pPr>
                        <a:lnSpc>
                          <a:spcPct val="115000"/>
                        </a:lnSpc>
                        <a:spcBef>
                          <a:spcPts val="1000"/>
                        </a:spcBef>
                        <a:spcAft>
                          <a:spcPts val="0"/>
                        </a:spcAft>
                      </a:pPr>
                      <a:r>
                        <a:rPr lang="ru-RU" sz="1000" b="1" dirty="0" smtClean="0">
                          <a:solidFill>
                            <a:srgbClr val="000000"/>
                          </a:solidFill>
                          <a:latin typeface="Times New Roman"/>
                          <a:ea typeface="Calibri"/>
                          <a:cs typeface="Times New Roman"/>
                        </a:rPr>
                        <a:t>НАЛОГОВЫЕ И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kern="1200" dirty="0">
                          <a:solidFill>
                            <a:schemeClr val="tx1"/>
                          </a:solidFill>
                          <a:latin typeface="Times New Roman"/>
                          <a:ea typeface="Calibri"/>
                          <a:cs typeface="Times New Roman"/>
                        </a:rPr>
                        <a:t>7 848 228,3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000" b="1" kern="1200" dirty="0">
                          <a:solidFill>
                            <a:schemeClr val="tx1"/>
                          </a:solidFill>
                          <a:latin typeface="Times New Roman"/>
                          <a:ea typeface="Calibri"/>
                          <a:cs typeface="Times New Roman"/>
                        </a:rPr>
                        <a:t>8 253 013,2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000" b="1" kern="1200" dirty="0">
                          <a:solidFill>
                            <a:schemeClr val="tx1"/>
                          </a:solidFill>
                          <a:latin typeface="Times New Roman"/>
                          <a:ea typeface="Calibri"/>
                          <a:cs typeface="Times New Roman"/>
                        </a:rPr>
                        <a:t>105,2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налог на доходы физических лиц</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3 370 000,0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3 528 499,6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104,7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just">
                        <a:lnSpc>
                          <a:spcPct val="115000"/>
                        </a:lnSpc>
                        <a:spcAft>
                          <a:spcPts val="0"/>
                        </a:spcAft>
                      </a:pPr>
                      <a:r>
                        <a:rPr lang="ru-RU" sz="1100" i="1" kern="1200" spc="-10" dirty="0" smtClean="0">
                          <a:solidFill>
                            <a:srgbClr val="000000"/>
                          </a:solidFill>
                          <a:latin typeface="Times New Roman"/>
                          <a:ea typeface="Calibri"/>
                          <a:cs typeface="Times New Roman"/>
                        </a:rPr>
                        <a:t>акцизы по подакцизным товарам (продукции), производимым на территории Российской Федерации</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1 800,0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2 182,2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121,2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налог, взимаемый в связи с применением упрощенной системы налогообложения</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3 738 770,2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3 875 030,7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103,6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единый налог на вмененный доход для отдельных видов деятельности</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100" i="1" kern="1200" dirty="0">
                        <a:solidFill>
                          <a:schemeClr val="tx1"/>
                        </a:solidFill>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-80,9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kern="1200" dirty="0">
                        <a:solidFill>
                          <a:schemeClr val="tx1"/>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единый сельскохозяйственный налог</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1 700,0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1 978,5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116,4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налог, взимаемый в связи с применением патентной системы налогообложения</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56 000,0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67 368,7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120,3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государственная пошлина</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chemeClr val="tx1"/>
                          </a:solidFill>
                          <a:latin typeface="Times New Roman"/>
                          <a:ea typeface="Calibri"/>
                          <a:cs typeface="Times New Roman"/>
                        </a:rPr>
                        <a:t>79 750,0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81 807,1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по отмененным налогам</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dirty="0">
                        <a:solidFill>
                          <a:srgbClr val="000000"/>
                        </a:solidFill>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kern="1200" dirty="0">
                          <a:solidFill>
                            <a:schemeClr val="tx1"/>
                          </a:solidFill>
                          <a:latin typeface="Times New Roman"/>
                          <a:ea typeface="Calibri"/>
                          <a:cs typeface="Times New Roman"/>
                        </a:rPr>
                        <a:t>12,1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kern="1200" dirty="0">
                        <a:solidFill>
                          <a:schemeClr val="tx1"/>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000" b="1" dirty="0" smtClean="0">
                          <a:solidFill>
                            <a:srgbClr val="000000"/>
                          </a:solidFill>
                          <a:latin typeface="Times New Roman"/>
                          <a:ea typeface="Calibri"/>
                          <a:cs typeface="Times New Roman"/>
                        </a:rPr>
                        <a:t>ИТОГО 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000" b="1" i="0" dirty="0">
                          <a:solidFill>
                            <a:srgbClr val="000000"/>
                          </a:solidFill>
                          <a:latin typeface="Times New Roman"/>
                          <a:ea typeface="Calibri"/>
                          <a:cs typeface="Times New Roman"/>
                        </a:rPr>
                        <a:t>7 248 020,2</a:t>
                      </a:r>
                      <a:endParaRPr lang="ru-RU" sz="1000" i="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000" b="1" i="0" dirty="0">
                          <a:solidFill>
                            <a:srgbClr val="000000"/>
                          </a:solidFill>
                          <a:latin typeface="Times New Roman"/>
                          <a:ea typeface="Calibri"/>
                          <a:cs typeface="Times New Roman"/>
                        </a:rPr>
                        <a:t>7 556 798,0</a:t>
                      </a:r>
                      <a:endParaRPr lang="ru-RU" sz="1000" i="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000" b="1" i="0" dirty="0">
                          <a:solidFill>
                            <a:srgbClr val="000000"/>
                          </a:solidFill>
                          <a:latin typeface="Times New Roman"/>
                          <a:ea typeface="Calibri"/>
                          <a:cs typeface="Times New Roman"/>
                        </a:rPr>
                        <a:t>104,3</a:t>
                      </a:r>
                      <a:endParaRPr lang="ru-RU" sz="1000" i="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a:lnSpc>
                          <a:spcPct val="115000"/>
                        </a:lnSpc>
                        <a:spcBef>
                          <a:spcPts val="1000"/>
                        </a:spcBef>
                        <a:spcAft>
                          <a:spcPts val="0"/>
                        </a:spcAft>
                      </a:pPr>
                      <a:r>
                        <a:rPr lang="ru-RU" sz="1100" i="1" dirty="0" smtClean="0">
                          <a:latin typeface="Times New Roman"/>
                          <a:ea typeface="Calibri"/>
                          <a:cs typeface="Times New Roman"/>
                        </a:rPr>
                        <a:t>доходы от сдачи в аренду имущества и земельных участков</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233 500,0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250 928,6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107,5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spc="-10" dirty="0" smtClean="0">
                          <a:solidFill>
                            <a:srgbClr val="000000"/>
                          </a:solidFill>
                          <a:latin typeface="Times New Roman"/>
                          <a:ea typeface="Calibri"/>
                          <a:cs typeface="Times New Roman"/>
                        </a:rPr>
                        <a:t>плата за негативное воздействие на </a:t>
                      </a:r>
                      <a:r>
                        <a:rPr lang="ru-RU" sz="1100" i="1" spc="-5" dirty="0" smtClean="0">
                          <a:solidFill>
                            <a:srgbClr val="000000"/>
                          </a:solidFill>
                          <a:latin typeface="Times New Roman"/>
                          <a:ea typeface="Calibri"/>
                          <a:cs typeface="Times New Roman"/>
                        </a:rPr>
                        <a:t>окружающую среду</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52 000,0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52 549,6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101,0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оказания платных услуг (работ) и компенсации затрат государства</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9 698,1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11 145,8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114,9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реализации </a:t>
                      </a:r>
                      <a:r>
                        <a:rPr lang="ru-RU" sz="1100" i="1" kern="1200" spc="-10" dirty="0" smtClean="0">
                          <a:solidFill>
                            <a:srgbClr val="000000"/>
                          </a:solidFill>
                          <a:latin typeface="Times New Roman"/>
                          <a:ea typeface="Calibri"/>
                          <a:cs typeface="Times New Roman"/>
                        </a:rPr>
                        <a:t>имущества </a:t>
                      </a:r>
                      <a:r>
                        <a:rPr lang="ru-RU" sz="1100" i="1" kern="1200" spc="-10" dirty="0">
                          <a:solidFill>
                            <a:srgbClr val="000000"/>
                          </a:solidFill>
                          <a:latin typeface="Times New Roman"/>
                          <a:ea typeface="Calibri"/>
                          <a:cs typeface="Times New Roman"/>
                        </a:rPr>
                        <a:t>и земельных участков</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284 000,0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359 907,8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126,7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штрафы</a:t>
                      </a:r>
                      <a:r>
                        <a:rPr lang="ru-RU" sz="1100" i="1" kern="1200" spc="-10" dirty="0">
                          <a:solidFill>
                            <a:srgbClr val="000000"/>
                          </a:solidFill>
                          <a:latin typeface="Times New Roman"/>
                          <a:ea typeface="Calibri"/>
                          <a:cs typeface="Times New Roman"/>
                        </a:rPr>
                        <a:t>, санкции, возмещение ущерба</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7 000,0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7 195,8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102,8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прочие </a:t>
                      </a:r>
                      <a:r>
                        <a:rPr lang="ru-RU" sz="1100" i="1" kern="1200" spc="-10" dirty="0">
                          <a:solidFill>
                            <a:srgbClr val="000000"/>
                          </a:solidFill>
                          <a:latin typeface="Times New Roman"/>
                          <a:ea typeface="Calibri"/>
                          <a:cs typeface="Times New Roman"/>
                        </a:rPr>
                        <a:t>неналоговые доходы</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14 010,0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14 496,6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100" i="1" kern="1200" dirty="0">
                          <a:solidFill>
                            <a:srgbClr val="000000"/>
                          </a:solidFill>
                          <a:latin typeface="Times New Roman"/>
                          <a:ea typeface="Calibri"/>
                          <a:cs typeface="Times New Roman"/>
                        </a:rPr>
                        <a:t>103,5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ИТОГО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600 208,1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696 215,2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116,0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БЕЗВОЗМЕЗДНЫЕ ПОСТУПЛЕНИЯ</a:t>
                      </a:r>
                      <a:endParaRPr lang="ru-RU" sz="1000" b="1" kern="120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11 444 170,8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11 287 139,4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98,6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7746">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дотации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632 689,0</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a:solidFill>
                            <a:srgbClr val="000000"/>
                          </a:solidFill>
                          <a:latin typeface="Times New Roman"/>
                          <a:ea typeface="Calibri"/>
                          <a:cs typeface="Times New Roman"/>
                        </a:rPr>
                        <a:t>632 689,0</a:t>
                      </a:r>
                      <a:endParaRPr lang="ru-RU" sz="11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100,0</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субсидии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1 737 451,1</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a:solidFill>
                            <a:srgbClr val="000000"/>
                          </a:solidFill>
                          <a:latin typeface="Times New Roman"/>
                          <a:ea typeface="Calibri"/>
                          <a:cs typeface="Times New Roman"/>
                        </a:rPr>
                        <a:t>1 611 653,4</a:t>
                      </a:r>
                      <a:endParaRPr lang="ru-RU" sz="11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92,8</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субвенции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9 041 190,0</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9 009 548,2</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99,7</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межбюджетные </a:t>
                      </a:r>
                      <a:r>
                        <a:rPr lang="ru-RU" sz="1100" i="1" kern="1200" spc="-10" dirty="0">
                          <a:solidFill>
                            <a:srgbClr val="000000"/>
                          </a:solidFill>
                          <a:latin typeface="Times New Roman"/>
                          <a:ea typeface="Calibri"/>
                          <a:cs typeface="Times New Roman"/>
                        </a:rPr>
                        <a:t>трансферты</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a:solidFill>
                            <a:srgbClr val="000000"/>
                          </a:solidFill>
                          <a:latin typeface="Times New Roman"/>
                          <a:ea typeface="Calibri"/>
                          <a:cs typeface="Times New Roman"/>
                        </a:rPr>
                        <a:t>32 840,7</a:t>
                      </a:r>
                      <a:endParaRPr lang="ru-RU" sz="11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37 100,6</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113,0</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от возврата межбюджетных трансфертов, имеющих целевое назначение прошлых лет</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a:solidFill>
                          <a:srgbClr val="000000"/>
                        </a:solidFill>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550,1</a:t>
                      </a:r>
                      <a:endParaRPr lang="ru-RU" sz="11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Возврат межбюджетных трансфертов, имеющих целевое назначение прошлых лет</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a:solidFill>
                          <a:srgbClr val="000000"/>
                        </a:solidFill>
                        <a:latin typeface="Times New Roman"/>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a:solidFill>
                            <a:srgbClr val="000000"/>
                          </a:solidFill>
                          <a:latin typeface="Times New Roman"/>
                          <a:ea typeface="Calibri"/>
                          <a:cs typeface="Times New Roman"/>
                        </a:rPr>
                        <a:t>-4 701,9</a:t>
                      </a:r>
                      <a:endParaRPr lang="ru-RU" sz="11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i="1"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13886">
                <a:tc>
                  <a:txBody>
                    <a:bodyPr/>
                    <a:lstStyle/>
                    <a:p>
                      <a:pPr marL="0" algn="l" defTabSz="914400" rtl="0" eaLnBrk="1" latinLnBrk="0" hangingPunct="1">
                        <a:lnSpc>
                          <a:spcPct val="115000"/>
                        </a:lnSpc>
                        <a:spcBef>
                          <a:spcPts val="1000"/>
                        </a:spcBef>
                        <a:spcAft>
                          <a:spcPts val="0"/>
                        </a:spcAft>
                      </a:pPr>
                      <a:r>
                        <a:rPr lang="ru-RU" sz="1000" b="1" kern="1200" spc="-10" dirty="0">
                          <a:solidFill>
                            <a:srgbClr val="000000"/>
                          </a:solidFill>
                          <a:latin typeface="Times New Roman"/>
                          <a:ea typeface="Calibri"/>
                          <a:cs typeface="Times New Roman"/>
                        </a:rPr>
                        <a:t>ВСЕГО ДОХОДОВ</a:t>
                      </a:r>
                    </a:p>
                  </a:txBody>
                  <a:tcPr marL="44545" marR="44545"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19 292 399,1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19 540 152,6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000" b="1" i="0" kern="1200" dirty="0">
                          <a:solidFill>
                            <a:srgbClr val="000000"/>
                          </a:solidFill>
                          <a:latin typeface="Times New Roman"/>
                          <a:ea typeface="Calibri"/>
                          <a:cs typeface="Times New Roman"/>
                        </a:rPr>
                        <a:t>101,3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5" y="44624"/>
            <a:ext cx="8712968" cy="1077218"/>
          </a:xfrm>
          <a:prstGeom prst="rect">
            <a:avLst/>
          </a:prstGeom>
        </p:spPr>
        <p:txBody>
          <a:bodyPr wrap="square" anchor="ctr">
            <a:spAutoFit/>
          </a:bodyPr>
          <a:lstStyle/>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 муниципального образования Всеволожский муниципальный район Ленинградской области в 2023-2025 годах</a:t>
            </a: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7" name="Таблица 6"/>
          <p:cNvGraphicFramePr>
            <a:graphicFrameLocks noGrp="1"/>
          </p:cNvGraphicFramePr>
          <p:nvPr/>
        </p:nvGraphicFramePr>
        <p:xfrm>
          <a:off x="299145" y="908720"/>
          <a:ext cx="8568951" cy="5525698"/>
        </p:xfrm>
        <a:graphic>
          <a:graphicData uri="http://schemas.openxmlformats.org/drawingml/2006/table">
            <a:tbl>
              <a:tblPr/>
              <a:tblGrid>
                <a:gridCol w="5300121"/>
                <a:gridCol w="1089610"/>
                <a:gridCol w="1089610"/>
                <a:gridCol w="1089610"/>
              </a:tblGrid>
              <a:tr h="376925">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Наименование показателя</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100" b="1" kern="1200" dirty="0" smtClean="0">
                          <a:solidFill>
                            <a:srgbClr val="000000"/>
                          </a:solidFill>
                          <a:latin typeface="Times New Roman"/>
                          <a:ea typeface="Calibri"/>
                          <a:cs typeface="Times New Roman"/>
                        </a:rPr>
                        <a:t>План 2023 года</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100" b="1" kern="1200" dirty="0" smtClean="0">
                          <a:solidFill>
                            <a:srgbClr val="000000"/>
                          </a:solidFill>
                          <a:latin typeface="Times New Roman"/>
                          <a:ea typeface="Calibri"/>
                          <a:cs typeface="Times New Roman"/>
                        </a:rPr>
                        <a:t>План 2024 года</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100" b="1" kern="1200" dirty="0" smtClean="0">
                          <a:solidFill>
                            <a:srgbClr val="000000"/>
                          </a:solidFill>
                          <a:latin typeface="Times New Roman"/>
                          <a:ea typeface="Calibri"/>
                          <a:cs typeface="Times New Roman"/>
                        </a:rPr>
                        <a:t>План 2025 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80000">
                <a:tc>
                  <a:txBody>
                    <a:bodyPr/>
                    <a:lstStyle/>
                    <a:p>
                      <a:pPr algn="l">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НАЛОГОВЫЕ И НЕНАЛОГОВЫЕ ДОХОДЫ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kern="1200" dirty="0">
                          <a:solidFill>
                            <a:schemeClr val="tx1"/>
                          </a:solidFill>
                          <a:latin typeface="Times New Roman"/>
                          <a:ea typeface="Calibri"/>
                          <a:cs typeface="Times New Roman"/>
                        </a:rPr>
                        <a:t>7 822 878,2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kern="1200" dirty="0">
                          <a:solidFill>
                            <a:schemeClr val="tx1"/>
                          </a:solidFill>
                          <a:latin typeface="Times New Roman"/>
                          <a:ea typeface="Calibri"/>
                          <a:cs typeface="Times New Roman"/>
                        </a:rPr>
                        <a:t>8 304 104,7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000" b="1" kern="1200" dirty="0">
                          <a:solidFill>
                            <a:schemeClr val="tx1"/>
                          </a:solidFill>
                          <a:latin typeface="Times New Roman"/>
                          <a:ea typeface="Calibri"/>
                          <a:cs typeface="Times New Roman"/>
                        </a:rPr>
                        <a:t>8 647 785,6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algn="l">
                        <a:lnSpc>
                          <a:spcPct val="115000"/>
                        </a:lnSpc>
                        <a:spcBef>
                          <a:spcPts val="1000"/>
                        </a:spcBef>
                        <a:spcAft>
                          <a:spcPts val="0"/>
                        </a:spcAft>
                      </a:pPr>
                      <a:r>
                        <a:rPr lang="ru-RU" sz="1200" i="1" spc="-15" dirty="0" smtClean="0">
                          <a:solidFill>
                            <a:srgbClr val="000000"/>
                          </a:solidFill>
                          <a:latin typeface="Times New Roman"/>
                          <a:ea typeface="Calibri"/>
                          <a:cs typeface="Times New Roman"/>
                        </a:rPr>
                        <a:t>налог </a:t>
                      </a:r>
                      <a:r>
                        <a:rPr lang="ru-RU" sz="1200" i="1" spc="-15" dirty="0">
                          <a:solidFill>
                            <a:srgbClr val="000000"/>
                          </a:solidFill>
                          <a:latin typeface="Times New Roman"/>
                          <a:ea typeface="Calibri"/>
                          <a:cs typeface="Times New Roman"/>
                        </a:rPr>
                        <a:t>на доходы физических лиц</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3 258 070,9</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3 537 186,5</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3 695 990,6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Aft>
                          <a:spcPts val="0"/>
                        </a:spcAft>
                      </a:pPr>
                      <a:r>
                        <a:rPr lang="ru-RU" sz="1200" i="1" dirty="0" smtClean="0">
                          <a:latin typeface="Times New Roman"/>
                          <a:ea typeface="Calibri"/>
                          <a:cs typeface="Times New Roman"/>
                        </a:rPr>
                        <a:t>акцизы </a:t>
                      </a:r>
                      <a:r>
                        <a:rPr lang="ru-RU" sz="1200" i="1" dirty="0">
                          <a:latin typeface="Times New Roman"/>
                          <a:ea typeface="Calibri"/>
                          <a:cs typeface="Times New Roman"/>
                        </a:rPr>
                        <a:t>по подакцизным товарам (продукции), производимым на территории Российской Федерации</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2 237,7</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2 237,7</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2 237,7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налог</a:t>
                      </a:r>
                      <a:r>
                        <a:rPr lang="ru-RU" sz="1200" i="1" dirty="0">
                          <a:latin typeface="Times New Roman"/>
                          <a:ea typeface="Calibri"/>
                          <a:cs typeface="Times New Roman"/>
                        </a:rPr>
                        <a:t>, взимаемый в связи с применением упрощенной системы налогообложения</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3 911 900,1</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4 094 267,8</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4 265 174,7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единый </a:t>
                      </a:r>
                      <a:r>
                        <a:rPr lang="ru-RU" sz="1200" i="1" dirty="0">
                          <a:latin typeface="Times New Roman"/>
                          <a:ea typeface="Calibri"/>
                          <a:cs typeface="Times New Roman"/>
                        </a:rPr>
                        <a:t>сельскохозяйственный налог</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a:latin typeface="Times New Roman"/>
                          <a:ea typeface="Calibri"/>
                          <a:cs typeface="Times New Roman"/>
                        </a:rPr>
                        <a:t>1 750,0</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2 200,0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2 352,5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solidFill>
                            <a:srgbClr val="000000"/>
                          </a:solidFill>
                          <a:latin typeface="Times New Roman"/>
                          <a:ea typeface="Calibri"/>
                          <a:cs typeface="Times New Roman"/>
                        </a:rPr>
                        <a:t>налог</a:t>
                      </a:r>
                      <a:r>
                        <a:rPr lang="ru-RU" sz="1200" i="1" dirty="0">
                          <a:solidFill>
                            <a:srgbClr val="000000"/>
                          </a:solidFill>
                          <a:latin typeface="Times New Roman"/>
                          <a:ea typeface="Calibri"/>
                          <a:cs typeface="Times New Roman"/>
                        </a:rPr>
                        <a:t>, взимаемый в связи с применением патентной системы налогообложения</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a:latin typeface="Times New Roman"/>
                          <a:ea typeface="Calibri"/>
                          <a:cs typeface="Times New Roman"/>
                        </a:rPr>
                        <a:t>79 647,0</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84 425,6</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89 492,0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solidFill>
                            <a:srgbClr val="000000"/>
                          </a:solidFill>
                          <a:latin typeface="Times New Roman"/>
                          <a:ea typeface="Calibri"/>
                          <a:cs typeface="Times New Roman"/>
                        </a:rPr>
                        <a:t>государственная </a:t>
                      </a:r>
                      <a:r>
                        <a:rPr lang="ru-RU" sz="1200" i="1" dirty="0">
                          <a:solidFill>
                            <a:srgbClr val="000000"/>
                          </a:solidFill>
                          <a:latin typeface="Times New Roman"/>
                          <a:ea typeface="Calibri"/>
                          <a:cs typeface="Times New Roman"/>
                        </a:rPr>
                        <a:t>пошлина</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a:latin typeface="Times New Roman"/>
                          <a:ea typeface="Calibri"/>
                          <a:cs typeface="Times New Roman"/>
                        </a:rPr>
                        <a:t>98 497,8</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110 317,4</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kern="1200" dirty="0">
                          <a:solidFill>
                            <a:schemeClr val="tx1"/>
                          </a:solidFill>
                          <a:latin typeface="Times New Roman"/>
                          <a:ea typeface="Calibri"/>
                          <a:cs typeface="Times New Roman"/>
                        </a:rPr>
                        <a:t>123 555,5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ИТОГО НАЛОГОВЫЕ ДОХОДЫ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a:solidFill>
                            <a:srgbClr val="000000"/>
                          </a:solidFill>
                          <a:latin typeface="Times New Roman"/>
                          <a:ea typeface="Calibri"/>
                          <a:cs typeface="Times New Roman"/>
                        </a:rPr>
                        <a:t>7 352 103,5</a:t>
                      </a:r>
                      <a:endParaRPr lang="ru-RU" sz="100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7 830 635,0</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kern="1200" dirty="0">
                          <a:solidFill>
                            <a:srgbClr val="000000"/>
                          </a:solidFill>
                          <a:latin typeface="Times New Roman"/>
                          <a:ea typeface="Calibri"/>
                          <a:cs typeface="Times New Roman"/>
                        </a:rPr>
                        <a:t>8 178 803,0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доходы</a:t>
                      </a:r>
                      <a:r>
                        <a:rPr lang="ru-RU" sz="1200" i="1" dirty="0">
                          <a:latin typeface="Times New Roman"/>
                          <a:ea typeface="Calibri"/>
                          <a:cs typeface="Times New Roman"/>
                        </a:rPr>
                        <a:t>, от сдачи в аренду имущества и земельных участков</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201 000,0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200 700,0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200 700,0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spc="-10" dirty="0" smtClean="0">
                          <a:solidFill>
                            <a:srgbClr val="000000"/>
                          </a:solidFill>
                          <a:latin typeface="Times New Roman"/>
                          <a:ea typeface="Calibri"/>
                          <a:cs typeface="Times New Roman"/>
                        </a:rPr>
                        <a:t> </a:t>
                      </a:r>
                      <a:r>
                        <a:rPr lang="ru-RU" sz="1200" i="1" spc="-10" dirty="0">
                          <a:solidFill>
                            <a:srgbClr val="000000"/>
                          </a:solidFill>
                          <a:latin typeface="Times New Roman"/>
                          <a:ea typeface="Calibri"/>
                          <a:cs typeface="Times New Roman"/>
                        </a:rPr>
                        <a:t>плата за негативное воздействие на </a:t>
                      </a:r>
                      <a:r>
                        <a:rPr lang="ru-RU" sz="1200" i="1" spc="-5" dirty="0">
                          <a:solidFill>
                            <a:srgbClr val="000000"/>
                          </a:solidFill>
                          <a:latin typeface="Times New Roman"/>
                          <a:ea typeface="Calibri"/>
                          <a:cs typeface="Times New Roman"/>
                        </a:rPr>
                        <a:t>окружающую среду</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25 914,7</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30 809,7</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26 322,6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доходы </a:t>
                      </a:r>
                      <a:r>
                        <a:rPr lang="ru-RU" sz="1200" i="1" dirty="0">
                          <a:latin typeface="Times New Roman"/>
                          <a:ea typeface="Calibri"/>
                          <a:cs typeface="Times New Roman"/>
                        </a:rPr>
                        <a:t>от оказания платных услуг (работ) и компенсации затрат государства</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spc="-20" dirty="0">
                          <a:solidFill>
                            <a:srgbClr val="000000"/>
                          </a:solidFill>
                          <a:latin typeface="Times New Roman"/>
                          <a:ea typeface="Calibri"/>
                          <a:cs typeface="Times New Roman"/>
                        </a:rPr>
                        <a:t>4 660,0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spc="-20" dirty="0">
                          <a:solidFill>
                            <a:srgbClr val="000000"/>
                          </a:solidFill>
                          <a:latin typeface="Times New Roman"/>
                          <a:ea typeface="Calibri"/>
                          <a:cs typeface="Times New Roman"/>
                        </a:rPr>
                        <a:t>4 660,0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4 660,0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доходы </a:t>
                      </a:r>
                      <a:r>
                        <a:rPr lang="ru-RU" sz="1200" i="1" dirty="0">
                          <a:latin typeface="Times New Roman"/>
                          <a:ea typeface="Calibri"/>
                          <a:cs typeface="Times New Roman"/>
                        </a:rPr>
                        <a:t>от реализации имущества, и земельных участков</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spc="-20">
                          <a:solidFill>
                            <a:srgbClr val="000000"/>
                          </a:solidFill>
                          <a:latin typeface="Times New Roman"/>
                          <a:ea typeface="Calibri"/>
                          <a:cs typeface="Times New Roman"/>
                        </a:rPr>
                        <a:t>211 500,0</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211 500,0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211 500,0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штрафы</a:t>
                      </a:r>
                      <a:r>
                        <a:rPr lang="ru-RU" sz="1200" i="1" dirty="0">
                          <a:latin typeface="Times New Roman"/>
                          <a:ea typeface="Calibri"/>
                          <a:cs typeface="Times New Roman"/>
                        </a:rPr>
                        <a:t>, санкции, возмещение ущерба</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a:latin typeface="Times New Roman"/>
                          <a:ea typeface="Calibri"/>
                          <a:cs typeface="Times New Roman"/>
                        </a:rPr>
                        <a:t>7 690,0</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5 790,0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5 790,0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gn="l">
                        <a:lnSpc>
                          <a:spcPct val="115000"/>
                        </a:lnSpc>
                        <a:spcBef>
                          <a:spcPts val="1000"/>
                        </a:spcBef>
                        <a:spcAft>
                          <a:spcPts val="0"/>
                        </a:spcAft>
                      </a:pPr>
                      <a:r>
                        <a:rPr lang="ru-RU" sz="1200" i="1" dirty="0" smtClean="0">
                          <a:latin typeface="Times New Roman"/>
                          <a:ea typeface="Calibri"/>
                          <a:cs typeface="Times New Roman"/>
                        </a:rPr>
                        <a:t>прочие </a:t>
                      </a:r>
                      <a:r>
                        <a:rPr lang="ru-RU" sz="1200" i="1" dirty="0">
                          <a:latin typeface="Times New Roman"/>
                          <a:ea typeface="Calibri"/>
                          <a:cs typeface="Times New Roman"/>
                        </a:rPr>
                        <a:t>неналоговые доходы</a:t>
                      </a:r>
                      <a:endParaRPr lang="ru-RU" sz="1100" i="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a:latin typeface="Times New Roman"/>
                          <a:ea typeface="Calibri"/>
                          <a:cs typeface="Times New Roman"/>
                        </a:rPr>
                        <a:t>20 010,0</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000" i="1" dirty="0">
                          <a:latin typeface="Times New Roman"/>
                          <a:ea typeface="Calibri"/>
                          <a:cs typeface="Times New Roman"/>
                        </a:rPr>
                        <a:t>20 010,0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000" i="1" kern="1200" dirty="0">
                          <a:solidFill>
                            <a:schemeClr val="tx1"/>
                          </a:solidFill>
                          <a:latin typeface="Times New Roman"/>
                          <a:ea typeface="Calibri"/>
                          <a:cs typeface="Times New Roman"/>
                        </a:rPr>
                        <a:t>20 010,0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ИТОГО НЕНАЛОГОВЫЕ ДОХОДЫ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470 774,7</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473 469,7</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kern="1200" dirty="0">
                          <a:solidFill>
                            <a:srgbClr val="000000"/>
                          </a:solidFill>
                          <a:latin typeface="Times New Roman"/>
                          <a:ea typeface="Calibri"/>
                          <a:cs typeface="Times New Roman"/>
                        </a:rPr>
                        <a:t>468 982,6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БЕЗВОЗМЕЗДНЫЕ ПОСТУПЛЕНИЯ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a:solidFill>
                            <a:srgbClr val="000000"/>
                          </a:solidFill>
                          <a:latin typeface="Times New Roman"/>
                          <a:ea typeface="Calibri"/>
                          <a:cs typeface="Times New Roman"/>
                        </a:rPr>
                        <a:t>10 976 847,7</a:t>
                      </a:r>
                      <a:endParaRPr lang="ru-RU" sz="100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10 835 289,5</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b="1" kern="1200" dirty="0">
                          <a:solidFill>
                            <a:srgbClr val="000000"/>
                          </a:solidFill>
                          <a:latin typeface="Times New Roman"/>
                          <a:ea typeface="Calibri"/>
                          <a:cs typeface="Times New Roman"/>
                        </a:rPr>
                        <a:t>10 134 643,3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200" i="1" kern="1200" dirty="0" smtClean="0">
                          <a:solidFill>
                            <a:schemeClr val="tx1"/>
                          </a:solidFill>
                          <a:latin typeface="Times New Roman"/>
                          <a:ea typeface="Calibri"/>
                          <a:cs typeface="Times New Roman"/>
                        </a:rPr>
                        <a:t>дотации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dirty="0">
                          <a:solidFill>
                            <a:srgbClr val="000000"/>
                          </a:solidFill>
                          <a:latin typeface="Times New Roman"/>
                          <a:ea typeface="Calibri"/>
                          <a:cs typeface="Times New Roman"/>
                        </a:rPr>
                        <a:t>632 689,0</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dirty="0">
                          <a:solidFill>
                            <a:srgbClr val="000000"/>
                          </a:solidFill>
                          <a:latin typeface="Times New Roman"/>
                          <a:ea typeface="Calibri"/>
                          <a:cs typeface="Times New Roman"/>
                        </a:rPr>
                        <a:t>358 163,8</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00" i="1" kern="1200" dirty="0">
                          <a:solidFill>
                            <a:schemeClr val="tx1"/>
                          </a:solidFill>
                          <a:latin typeface="Times New Roman"/>
                          <a:ea typeface="Calibri"/>
                          <a:cs typeface="Times New Roman"/>
                        </a:rPr>
                        <a:t>464 140,2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200" i="1" kern="1200" dirty="0" smtClean="0">
                          <a:solidFill>
                            <a:schemeClr val="tx1"/>
                          </a:solidFill>
                          <a:latin typeface="Times New Roman"/>
                          <a:ea typeface="Calibri"/>
                          <a:cs typeface="Times New Roman"/>
                        </a:rPr>
                        <a:t>субсидии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a:solidFill>
                            <a:srgbClr val="000000"/>
                          </a:solidFill>
                          <a:latin typeface="Times New Roman"/>
                          <a:ea typeface="Calibri"/>
                          <a:cs typeface="Times New Roman"/>
                        </a:rPr>
                        <a:t>611 079,1</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dirty="0">
                          <a:solidFill>
                            <a:srgbClr val="000000"/>
                          </a:solidFill>
                          <a:latin typeface="Times New Roman"/>
                          <a:ea typeface="Calibri"/>
                          <a:cs typeface="Times New Roman"/>
                        </a:rPr>
                        <a:t>848 000,7</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00" i="1" kern="1200" dirty="0">
                          <a:solidFill>
                            <a:schemeClr val="tx1"/>
                          </a:solidFill>
                          <a:latin typeface="Times New Roman"/>
                          <a:ea typeface="Calibri"/>
                          <a:cs typeface="Times New Roman"/>
                        </a:rPr>
                        <a:t>136 334,6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200" i="1" kern="1200" dirty="0" smtClean="0">
                          <a:solidFill>
                            <a:schemeClr val="tx1"/>
                          </a:solidFill>
                          <a:latin typeface="Times New Roman"/>
                          <a:ea typeface="Calibri"/>
                          <a:cs typeface="Times New Roman"/>
                        </a:rPr>
                        <a:t>субвенции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a:solidFill>
                            <a:srgbClr val="000000"/>
                          </a:solidFill>
                          <a:latin typeface="Times New Roman"/>
                          <a:ea typeface="Calibri"/>
                          <a:cs typeface="Times New Roman"/>
                        </a:rPr>
                        <a:t>9 695 796,4</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dirty="0">
                          <a:solidFill>
                            <a:srgbClr val="000000"/>
                          </a:solidFill>
                          <a:latin typeface="Times New Roman"/>
                          <a:ea typeface="Calibri"/>
                          <a:cs typeface="Times New Roman"/>
                        </a:rPr>
                        <a:t>9 626 670,4</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00" i="1" kern="1200" dirty="0">
                          <a:solidFill>
                            <a:schemeClr val="tx1"/>
                          </a:solidFill>
                          <a:latin typeface="Times New Roman"/>
                          <a:ea typeface="Calibri"/>
                          <a:cs typeface="Times New Roman"/>
                        </a:rPr>
                        <a:t>9 531 713,9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7746">
                <a:tc>
                  <a:txBody>
                    <a:bodyPr/>
                    <a:lstStyle/>
                    <a:p>
                      <a:pPr marL="0" algn="l" defTabSz="914400" rtl="0" eaLnBrk="1" latinLnBrk="0" hangingPunct="1">
                        <a:lnSpc>
                          <a:spcPct val="115000"/>
                        </a:lnSpc>
                        <a:spcBef>
                          <a:spcPts val="1000"/>
                        </a:spcBef>
                        <a:spcAft>
                          <a:spcPts val="0"/>
                        </a:spcAft>
                      </a:pPr>
                      <a:r>
                        <a:rPr lang="ru-RU" sz="1200" i="1" kern="1200" dirty="0" smtClean="0">
                          <a:solidFill>
                            <a:schemeClr val="tx1"/>
                          </a:solidFill>
                          <a:latin typeface="Times New Roman"/>
                          <a:ea typeface="Calibri"/>
                          <a:cs typeface="Times New Roman"/>
                        </a:rPr>
                        <a:t>межбюджетные трансферты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a:solidFill>
                            <a:srgbClr val="000000"/>
                          </a:solidFill>
                          <a:latin typeface="Times New Roman"/>
                          <a:ea typeface="Calibri"/>
                          <a:cs typeface="Times New Roman"/>
                        </a:rPr>
                        <a:t>37 283,2</a:t>
                      </a:r>
                      <a:endParaRPr lang="ru-RU" sz="1000" i="1">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00" i="1" dirty="0">
                          <a:solidFill>
                            <a:srgbClr val="000000"/>
                          </a:solidFill>
                          <a:latin typeface="Times New Roman"/>
                          <a:ea typeface="Calibri"/>
                          <a:cs typeface="Times New Roman"/>
                        </a:rPr>
                        <a:t>2 454,6</a:t>
                      </a:r>
                      <a:endParaRPr lang="ru-RU" sz="1000" i="1"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00" i="1" kern="1200" dirty="0">
                          <a:solidFill>
                            <a:schemeClr val="tx1"/>
                          </a:solidFill>
                          <a:latin typeface="Times New Roman"/>
                          <a:ea typeface="Calibri"/>
                          <a:cs typeface="Times New Roman"/>
                        </a:rPr>
                        <a:t>2 454,6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13886">
                <a:tc>
                  <a:txBody>
                    <a:bodyPr/>
                    <a:lstStyle/>
                    <a:p>
                      <a:pPr marL="0" algn="l" defTabSz="914400" rtl="0" eaLnBrk="1" latinLnBrk="0" hangingPunct="1">
                        <a:lnSpc>
                          <a:spcPct val="115000"/>
                        </a:lnSpc>
                        <a:spcBef>
                          <a:spcPts val="1000"/>
                        </a:spcBef>
                        <a:spcAft>
                          <a:spcPts val="0"/>
                        </a:spcAft>
                      </a:pPr>
                      <a:r>
                        <a:rPr lang="ru-RU" sz="1000" b="1" kern="1200" dirty="0" smtClean="0">
                          <a:solidFill>
                            <a:srgbClr val="000000"/>
                          </a:solidFill>
                          <a:latin typeface="Times New Roman"/>
                          <a:ea typeface="Calibri"/>
                          <a:cs typeface="Times New Roman"/>
                        </a:rPr>
                        <a:t>ВСЕГО ДОХОДОВ</a:t>
                      </a:r>
                      <a:endParaRPr lang="ru-RU" sz="1000" b="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18 799 725,9</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000" b="1" dirty="0">
                          <a:solidFill>
                            <a:srgbClr val="000000"/>
                          </a:solidFill>
                          <a:latin typeface="Times New Roman"/>
                          <a:ea typeface="Calibri"/>
                          <a:cs typeface="Times New Roman"/>
                        </a:rPr>
                        <a:t>19 139 394,2</a:t>
                      </a:r>
                      <a:endParaRPr lang="ru-RU" sz="1000" dirty="0">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000" b="1" kern="1200" dirty="0">
                          <a:solidFill>
                            <a:srgbClr val="000000"/>
                          </a:solidFill>
                          <a:latin typeface="Times New Roman"/>
                          <a:ea typeface="Calibri"/>
                          <a:cs typeface="Times New Roman"/>
                        </a:rPr>
                        <a:t>18 782 428,9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44624"/>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2022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
        <p:nvSpPr>
          <p:cNvPr id="5" name="TextBox 4"/>
          <p:cNvSpPr txBox="1"/>
          <p:nvPr/>
        </p:nvSpPr>
        <p:spPr>
          <a:xfrm>
            <a:off x="8100565" y="1101869"/>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6" name="Таблица 5"/>
          <p:cNvGraphicFramePr>
            <a:graphicFrameLocks noGrp="1"/>
          </p:cNvGraphicFramePr>
          <p:nvPr/>
        </p:nvGraphicFramePr>
        <p:xfrm>
          <a:off x="227137" y="1370484"/>
          <a:ext cx="8712968" cy="4817260"/>
        </p:xfrm>
        <a:graphic>
          <a:graphicData uri="http://schemas.openxmlformats.org/drawingml/2006/table">
            <a:tbl>
              <a:tblPr/>
              <a:tblGrid>
                <a:gridCol w="4229919"/>
                <a:gridCol w="729296"/>
                <a:gridCol w="875156"/>
                <a:gridCol w="948085"/>
                <a:gridCol w="948085"/>
                <a:gridCol w="982427"/>
              </a:tblGrid>
              <a:tr h="450871">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Наименование раздела и подраздела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Код 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Код подраздела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smtClean="0">
                          <a:solidFill>
                            <a:srgbClr val="000000"/>
                          </a:solidFill>
                          <a:latin typeface="Times New Roman"/>
                          <a:ea typeface="Calibri"/>
                          <a:cs typeface="Times New Roman"/>
                        </a:rPr>
                        <a:t>План                на 2022 год                   (тысяч рублей)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smtClean="0">
                          <a:solidFill>
                            <a:srgbClr val="000000"/>
                          </a:solidFill>
                          <a:latin typeface="Times New Roman"/>
                          <a:ea typeface="Calibri"/>
                          <a:cs typeface="Times New Roman"/>
                        </a:rPr>
                        <a:t>Исполнено           за 2022 год           (тысяч рублей)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smtClean="0">
                          <a:solidFill>
                            <a:srgbClr val="000000"/>
                          </a:solidFill>
                          <a:latin typeface="Times New Roman"/>
                          <a:ea typeface="Calibri"/>
                          <a:cs typeface="Times New Roman"/>
                        </a:rPr>
                        <a:t>% исполнения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1273">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Всего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700" b="1" dirty="0">
                          <a:solidFill>
                            <a:srgbClr val="000000"/>
                          </a:solidFill>
                          <a:latin typeface="Times New Roman"/>
                          <a:ea typeface="Calibri"/>
                          <a:cs typeface="Times New Roman"/>
                        </a:rPr>
                        <a:t> </a:t>
                      </a:r>
                      <a:endParaRPr lang="ru-RU" sz="700" dirty="0">
                        <a:latin typeface="Calibri"/>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700" b="1" dirty="0">
                          <a:solidFill>
                            <a:srgbClr val="000000"/>
                          </a:solidFill>
                          <a:latin typeface="Times New Roman"/>
                          <a:ea typeface="Calibri"/>
                          <a:cs typeface="Times New Roman"/>
                        </a:rPr>
                        <a:t> </a:t>
                      </a:r>
                      <a:endParaRPr lang="ru-RU" sz="700" dirty="0">
                        <a:latin typeface="Calibri"/>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19 739 885,8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ru-RU" sz="1200" kern="1200" dirty="0" smtClean="0">
                          <a:solidFill>
                            <a:srgbClr val="000000"/>
                          </a:solidFill>
                          <a:latin typeface="Times New Roman"/>
                          <a:ea typeface="Calibri"/>
                          <a:cs typeface="Times New Roman"/>
                        </a:rPr>
                        <a:t>18 284 849,4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ru-RU" sz="1200" kern="1200" dirty="0" smtClean="0">
                          <a:solidFill>
                            <a:srgbClr val="000000"/>
                          </a:solidFill>
                          <a:latin typeface="Times New Roman"/>
                          <a:ea typeface="Calibri"/>
                          <a:cs typeface="Times New Roman"/>
                        </a:rPr>
                        <a:t>92,6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4591">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ОБЩЕГОСУДАРСТВЕННЫЕ ВОПРОСЫ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1 182 692,8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ru-RU" sz="1200" kern="1200" dirty="0" smtClean="0">
                          <a:solidFill>
                            <a:srgbClr val="000000"/>
                          </a:solidFill>
                          <a:latin typeface="Times New Roman"/>
                          <a:ea typeface="Calibri"/>
                          <a:cs typeface="Times New Roman"/>
                        </a:rPr>
                        <a:t>954 217,0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ru-RU" sz="1200" kern="1200" dirty="0" smtClean="0">
                          <a:solidFill>
                            <a:srgbClr val="000000"/>
                          </a:solidFill>
                          <a:latin typeface="Times New Roman"/>
                          <a:ea typeface="Calibri"/>
                          <a:cs typeface="Times New Roman"/>
                        </a:rPr>
                        <a:t>80,7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21 911,3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17 507,9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330 991,2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326 213,3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98,6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Судебная система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944,7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530,1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Обеспечение деятельности финансовых, налоговых и таможенных органов и органов финансового (финансово-бюджетного) надзора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68 883,3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65 669,1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Резервные фонды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58 920,9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endParaRPr lang="ru-RU" sz="1200" kern="12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endParaRPr lang="ru-RU" sz="1200" kern="12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Другие общегосударственные вопросы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701 041,4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544 296,6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77,6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НАЦИОНАЛЬНАЯ БЕЗОПАСНОСТЬ И ПРАВООХРАНИТЕЛЬНАЯ ДЕЯТЕЛЬНОСТЬ</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29 620,1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27 154,7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Гражданская оборона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2 700,0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2 411,8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89,3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Защита населения и территории от чрезвычайных ситуаций природного и техногенного характера, пожарная безопасность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11 390,0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9 212,8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80,9</a:t>
                      </a:r>
                      <a:endParaRPr lang="ru-RU" sz="1200" kern="12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Другие вопросы в области национальной безопасности и правоохранительной деятельности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15 530,1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15 530,1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nvGraphicFramePr>
        <p:xfrm>
          <a:off x="222945" y="1340768"/>
          <a:ext cx="8712968" cy="4652046"/>
        </p:xfrm>
        <a:graphic>
          <a:graphicData uri="http://schemas.openxmlformats.org/drawingml/2006/table">
            <a:tbl>
              <a:tblPr/>
              <a:tblGrid>
                <a:gridCol w="4277047"/>
                <a:gridCol w="720080"/>
                <a:gridCol w="720080"/>
                <a:gridCol w="1008112"/>
                <a:gridCol w="1008112"/>
                <a:gridCol w="979537"/>
              </a:tblGrid>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НАЦИОНАЛЬНАЯ ЭКОНОМИКА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166 199,2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152 317,3</a:t>
                      </a:r>
                      <a:endParaRPr lang="ru-RU" sz="1200" kern="12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91,6</a:t>
                      </a:r>
                      <a:endParaRPr lang="ru-RU" sz="1200" kern="1200" dirty="0">
                        <a:solidFill>
                          <a:schemeClr val="tx1"/>
                        </a:solidFill>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Сельское хозяйство и рыболовство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15 284,0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15 284,0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Дорожное хозяйство (дорожные фонды)</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53 633,3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48 393,3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Связь и информатика</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5 400,0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5 400,0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Другие вопросы в области национальной экономики</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91 881,9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83 240,0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ЖИЛИЩНО-КОММУНАЛЬНОЕ ХОЗЯЙСТВО</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58 670,5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30 873,6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52,6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Жилищное хозяйство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3 025,1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696,6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23,0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Коммунальное хозяйство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33 549,5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8 081,1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24,1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жилищно-коммунального хозяйства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22 095,9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22 095,9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ОХРАНА ОКРУЖАЮЩЕЙ СРЕДЫ</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smtClean="0">
                          <a:solidFill>
                            <a:schemeClr val="tx1"/>
                          </a:solidFill>
                          <a:latin typeface="Times New Roman"/>
                          <a:ea typeface="Calibri"/>
                          <a:cs typeface="Times New Roman"/>
                        </a:rPr>
                        <a:t>Другие вопросы в области охраны окружающей среды</a:t>
                      </a:r>
                      <a:endParaRPr lang="ru-RU" sz="1050" i="1" kern="1200" dirty="0">
                        <a:solidFill>
                          <a:schemeClr val="tx1"/>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ОБРАЗОВАНИЕ</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14 336 212,5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13 781 872,0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Дошкольное образование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5 677 313,5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5 594 273,6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a:solidFill>
                            <a:schemeClr val="tx1"/>
                          </a:solidFill>
                          <a:latin typeface="Times New Roman"/>
                          <a:ea typeface="Calibri"/>
                          <a:cs typeface="Times New Roman"/>
                        </a:rPr>
                        <a:t>Общее образование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7 216 486,3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6 846 474,2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a:solidFill>
                            <a:schemeClr val="tx1"/>
                          </a:solidFill>
                          <a:latin typeface="Times New Roman"/>
                          <a:ea typeface="Calibri"/>
                          <a:cs typeface="Times New Roman"/>
                        </a:rPr>
                        <a:t>Дополнительное образование детей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855 387,1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849 313,1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99,3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a:solidFill>
                            <a:schemeClr val="tx1"/>
                          </a:solidFill>
                          <a:latin typeface="Times New Roman"/>
                          <a:ea typeface="Calibri"/>
                          <a:cs typeface="Times New Roman"/>
                        </a:rPr>
                        <a:t>Профессиональная подготовка, переподготовка и повышение квалификации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800,0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Молодежная политика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420 850,3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327 204,2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77,7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образования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165 375,3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163 806,9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smtClean="0">
                          <a:solidFill>
                            <a:schemeClr val="tx1"/>
                          </a:solidFill>
                          <a:latin typeface="Times New Roman"/>
                          <a:ea typeface="Times New Roman"/>
                          <a:cs typeface="Times New Roman"/>
                        </a:rPr>
                        <a:t>99,1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Прямоугольник 6"/>
          <p:cNvSpPr/>
          <p:nvPr/>
        </p:nvSpPr>
        <p:spPr>
          <a:xfrm>
            <a:off x="-396552" y="44624"/>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2022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nvGraphicFramePr>
        <p:xfrm>
          <a:off x="219075" y="1340768"/>
          <a:ext cx="8724900" cy="4778982"/>
        </p:xfrm>
        <a:graphic>
          <a:graphicData uri="http://schemas.openxmlformats.org/drawingml/2006/table">
            <a:tbl>
              <a:tblPr/>
              <a:tblGrid>
                <a:gridCol w="4282768"/>
                <a:gridCol w="882215"/>
                <a:gridCol w="882782"/>
                <a:gridCol w="882215"/>
                <a:gridCol w="959176"/>
                <a:gridCol w="835744"/>
              </a:tblGrid>
              <a:tr h="252000">
                <a:tc>
                  <a:txBody>
                    <a:bodyPr/>
                    <a:lstStyle/>
                    <a:p>
                      <a:pPr>
                        <a:lnSpc>
                          <a:spcPct val="115000"/>
                        </a:lnSpc>
                        <a:spcAft>
                          <a:spcPts val="0"/>
                        </a:spcAft>
                      </a:pPr>
                      <a:r>
                        <a:rPr lang="ru-RU" sz="1200" kern="1200" dirty="0">
                          <a:solidFill>
                            <a:srgbClr val="000000"/>
                          </a:solidFill>
                          <a:latin typeface="Times New Roman"/>
                          <a:ea typeface="Calibri"/>
                          <a:cs typeface="Times New Roman"/>
                        </a:rPr>
                        <a:t>КУЛЬТУРА,  КИНЕМАТОГРАФИЯ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106 623,9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106 623,9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Культура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08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106 623,9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106 623,9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a:solidFill>
                            <a:srgbClr val="000000"/>
                          </a:solidFill>
                          <a:latin typeface="Times New Roman"/>
                          <a:ea typeface="Calibri"/>
                          <a:cs typeface="Times New Roman"/>
                        </a:rPr>
                        <a:t>СОЦИАЛЬНАЯ ПОЛИТИКА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1 222 359,7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1 120 572,0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Пенсионное обеспечение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47 992,0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47 921,7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Социальное обеспечение населения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592 205,4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528 437,4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89,2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Охрана семьи и детства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484 373,1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449 274,0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социальной политики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97 789,2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94 938,9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97,1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ФИЗИЧЕСКАЯ КУЛЬТУРА И СПОРТ</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1 205 822,6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860 986,7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Физическая культура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742 932,8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495 602,7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Массовый спорт</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460 768,9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363 263,1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78,8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Спорт высших достижений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2 120,9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2 120,9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СРЕДСТВА МАССОВОЙ ИНФОРМАЦИИ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42 600,0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42 600,0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Телевидение и радиовещание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25 000,0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25 000,0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Периодическая печать и издательства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17 600,0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17 600,0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МЕЖБЮДЖЕТНЫЕ ТРАНСФЕРТЫ ОБЩЕГО ХАРАКТЕРА БЮДЖЕТАМ БЮДЖЕТНОЙ СИСТЕМЫ РОССИЙСКОЙ ФЕДЕРАЦИИ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1 384 584,7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1 203 132,4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Дотации на выравнивание бюджетной обеспеченности субъектов Российской Федерации и муниципальных образований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655 084,7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655 084,7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050" i="1" kern="1200" dirty="0">
                          <a:solidFill>
                            <a:schemeClr val="tx1"/>
                          </a:solidFill>
                          <a:latin typeface="Times New Roman"/>
                          <a:ea typeface="Calibri"/>
                          <a:cs typeface="Times New Roman"/>
                        </a:rPr>
                        <a:t>Прочие межбюджетные трансферты общего характера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729 500,0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548 047,7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75,1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5" name="Прямоугольник 4"/>
          <p:cNvSpPr/>
          <p:nvPr/>
        </p:nvSpPr>
        <p:spPr>
          <a:xfrm>
            <a:off x="-396552" y="44624"/>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2022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6632"/>
            <a:ext cx="9963075" cy="1107996"/>
          </a:xfrm>
          <a:prstGeom prst="rect">
            <a:avLst/>
          </a:prstGeom>
        </p:spPr>
        <p:txBody>
          <a:bodyPr wrap="square" anchor="ctr">
            <a:spAutoFit/>
          </a:bodyPr>
          <a:lstStyle/>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a:t>
            </a:r>
            <a:endParaRPr lang="en-US"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муниципальный район Ленинградской области в разрезе муниципальных программ за 2022</a:t>
            </a: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
        <p:nvSpPr>
          <p:cNvPr id="5" name="TextBox 4"/>
          <p:cNvSpPr txBox="1"/>
          <p:nvPr/>
        </p:nvSpPr>
        <p:spPr>
          <a:xfrm>
            <a:off x="8004001" y="1431826"/>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6" name="Таблица 5"/>
          <p:cNvGraphicFramePr>
            <a:graphicFrameLocks noGrp="1"/>
          </p:cNvGraphicFramePr>
          <p:nvPr/>
        </p:nvGraphicFramePr>
        <p:xfrm>
          <a:off x="251520" y="1700808"/>
          <a:ext cx="8640960" cy="4863744"/>
        </p:xfrm>
        <a:graphic>
          <a:graphicData uri="http://schemas.openxmlformats.org/drawingml/2006/table">
            <a:tbl>
              <a:tblPr/>
              <a:tblGrid>
                <a:gridCol w="4968552"/>
                <a:gridCol w="1224136"/>
                <a:gridCol w="1296144"/>
                <a:gridCol w="1152128"/>
              </a:tblGrid>
              <a:tr h="216024">
                <a:tc rowSpan="2">
                  <a:txBody>
                    <a:bodyPr/>
                    <a:lstStyle/>
                    <a:p>
                      <a:pPr marL="0" marR="0" indent="0" algn="ctr" defTabSz="914400" rtl="0" eaLnBrk="1" fontAlgn="auto" latinLnBrk="0" hangingPunct="1">
                        <a:lnSpc>
                          <a:spcPct val="115000"/>
                        </a:lnSpc>
                        <a:spcBef>
                          <a:spcPts val="1000"/>
                        </a:spcBef>
                        <a:spcAft>
                          <a:spcPts val="0"/>
                        </a:spcAft>
                        <a:buClrTx/>
                        <a:buSzTx/>
                        <a:buFontTx/>
                        <a:buNone/>
                        <a:tabLst/>
                        <a:defRPr/>
                      </a:pPr>
                      <a:r>
                        <a:rPr lang="ru-RU" sz="1200" b="1" kern="1200" dirty="0" smtClean="0">
                          <a:solidFill>
                            <a:srgbClr val="000000"/>
                          </a:solidFill>
                          <a:latin typeface="Times New Roman"/>
                          <a:ea typeface="Calibri"/>
                          <a:cs typeface="Times New Roman"/>
                        </a:rPr>
                        <a:t>Наименование муниципальной программы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3">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2022 год</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marL="0" algn="ctr" defTabSz="914400" rtl="0" eaLnBrk="1" latinLnBrk="0" hangingPunct="1">
                        <a:lnSpc>
                          <a:spcPct val="115000"/>
                        </a:lnSpc>
                        <a:spcBef>
                          <a:spcPts val="1000"/>
                        </a:spcBef>
                        <a:spcAft>
                          <a:spcPts val="0"/>
                        </a:spcAft>
                      </a:pPr>
                      <a:endParaRPr lang="ru-RU" sz="1200" b="1" kern="1200" dirty="0" smtClean="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pPr marL="0" algn="ctr" defTabSz="914400" rtl="0" eaLnBrk="1" latinLnBrk="0" hangingPunct="1">
                        <a:lnSpc>
                          <a:spcPct val="115000"/>
                        </a:lnSpc>
                        <a:spcBef>
                          <a:spcPts val="1000"/>
                        </a:spcBef>
                        <a:spcAft>
                          <a:spcPts val="0"/>
                        </a:spcAft>
                      </a:pPr>
                      <a:endParaRPr lang="ru-RU" sz="1200" b="1" kern="1200" dirty="0" smtClean="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81029">
                <a:tc vMerge="1">
                  <a:txBody>
                    <a:bodyPr/>
                    <a:lstStyle/>
                    <a:p>
                      <a:pPr marL="0" marR="0" indent="0" algn="ctr" defTabSz="914400" rtl="0" eaLnBrk="1" fontAlgn="auto" latinLnBrk="0" hangingPunct="1">
                        <a:lnSpc>
                          <a:spcPct val="115000"/>
                        </a:lnSpc>
                        <a:spcBef>
                          <a:spcPts val="1000"/>
                        </a:spcBef>
                        <a:spcAft>
                          <a:spcPts val="0"/>
                        </a:spcAft>
                        <a:buClrTx/>
                        <a:buSzTx/>
                        <a:buFontTx/>
                        <a:buNone/>
                        <a:tabLst/>
                        <a:defRPr/>
                      </a:pPr>
                      <a:endParaRPr lang="ru-RU" sz="1200" b="1" kern="1200" dirty="0" smtClean="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100" b="1" dirty="0">
                          <a:latin typeface="Times New Roman"/>
                          <a:ea typeface="Calibri"/>
                          <a:cs typeface="Times New Roman"/>
                        </a:rPr>
                        <a:t>План</a:t>
                      </a:r>
                      <a:endParaRPr lang="ru-RU" sz="11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100" b="1" dirty="0">
                          <a:latin typeface="Times New Roman"/>
                          <a:ea typeface="Calibri"/>
                          <a:cs typeface="Times New Roman"/>
                        </a:rPr>
                        <a:t>Фактическое исполнение</a:t>
                      </a:r>
                      <a:endParaRPr lang="ru-RU" sz="11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100" b="1" dirty="0">
                          <a:latin typeface="Times New Roman"/>
                          <a:ea typeface="Calibri"/>
                          <a:cs typeface="Times New Roman"/>
                        </a:rPr>
                        <a:t>% исполнения</a:t>
                      </a:r>
                      <a:endParaRPr lang="ru-RU" sz="11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"Обеспечение качественным жильём граждан на территории Всеволожского муниципального района Ленинградской области на 2022 – 2026 годы"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324 794,7</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289 397,8</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89,1</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«Укрепление национального единства, этнокультурное развитие на территории Всеволожского района Ленинградской области на 2022 - 2026 годы»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750,0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750,0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100,0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«Развитие сферы туризма и рекреации во Всеволожском муниципальном районе Ленинградской области на 2022-2026 годы»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1 250,0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1 096,0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87,7</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«Развитие рынка наружной рекламы на территории  МО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 </a:t>
                      </a:r>
                      <a:r>
                        <a:rPr lang="ru-RU" sz="1100" dirty="0">
                          <a:latin typeface="Times New Roman"/>
                          <a:ea typeface="Times New Roman"/>
                          <a:cs typeface="Times New Roman"/>
                        </a:rPr>
                        <a:t>Ленинградской области на 2022-2026 годы»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17 310,0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17 310,0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100,0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«Защита прав потребителей МО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 </a:t>
                      </a:r>
                      <a:r>
                        <a:rPr lang="ru-RU" sz="1100" dirty="0">
                          <a:latin typeface="Times New Roman"/>
                          <a:ea typeface="Times New Roman"/>
                          <a:cs typeface="Times New Roman"/>
                        </a:rPr>
                        <a:t>ЛО на 2022 – 2026 год»</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10,0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100,0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dirty="0">
                          <a:latin typeface="Times New Roman"/>
                          <a:ea typeface="Times New Roman"/>
                          <a:cs typeface="Times New Roman"/>
                        </a:rPr>
                        <a:t>Муниципальная программа «Развитие малого и среднего предпринимательства на территории муниципального образования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a:t>
                      </a:r>
                      <a:r>
                        <a:rPr lang="ru-RU" sz="1100" baseline="0" dirty="0" smtClean="0">
                          <a:latin typeface="Times New Roman"/>
                          <a:ea typeface="Times New Roman"/>
                          <a:cs typeface="Times New Roman"/>
                        </a:rPr>
                        <a:t> </a:t>
                      </a:r>
                      <a:r>
                        <a:rPr lang="ru-RU" sz="1100" dirty="0" smtClean="0">
                          <a:latin typeface="Times New Roman"/>
                          <a:ea typeface="Times New Roman"/>
                          <a:cs typeface="Times New Roman"/>
                        </a:rPr>
                        <a:t>Ленинградской </a:t>
                      </a:r>
                      <a:r>
                        <a:rPr lang="ru-RU" sz="1100" dirty="0">
                          <a:latin typeface="Times New Roman"/>
                          <a:ea typeface="Times New Roman"/>
                          <a:cs typeface="Times New Roman"/>
                        </a:rPr>
                        <a:t>области на 2022-2026 годы»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28 697,7</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22 558,4</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78,6</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gn="l">
                        <a:lnSpc>
                          <a:spcPct val="115000"/>
                        </a:lnSpc>
                        <a:spcBef>
                          <a:spcPts val="1000"/>
                        </a:spcBef>
                        <a:spcAft>
                          <a:spcPts val="0"/>
                        </a:spcAft>
                      </a:pPr>
                      <a:r>
                        <a:rPr lang="ru-RU" sz="1100" kern="1200" dirty="0" smtClean="0">
                          <a:solidFill>
                            <a:schemeClr val="tx1"/>
                          </a:solidFill>
                          <a:latin typeface="Times New Roman"/>
                          <a:ea typeface="Times New Roman"/>
                          <a:cs typeface="Times New Roman"/>
                        </a:rPr>
                        <a:t>Муниципальная программа «Развитие сельского хозяйства Всеволожского муниципального района на период 2022 – 2026 годы»</a:t>
                      </a:r>
                      <a:endParaRPr lang="ru-RU" sz="1100" kern="1200" dirty="0">
                        <a:solidFill>
                          <a:schemeClr val="tx1"/>
                        </a:solidFill>
                        <a:latin typeface="Times New Roman"/>
                        <a:ea typeface="Times New Roman"/>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15 284,0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a:latin typeface="Times New Roman"/>
                          <a:ea typeface="Times New Roman"/>
                          <a:cs typeface="Times New Roman"/>
                        </a:rPr>
                        <a:t>15 284,0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100,0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marL="0" algn="l" defTabSz="914400" rtl="0" eaLnBrk="1" latinLnBrk="0" hangingPunct="1">
                        <a:lnSpc>
                          <a:spcPct val="115000"/>
                        </a:lnSpc>
                        <a:spcBef>
                          <a:spcPts val="1000"/>
                        </a:spcBef>
                        <a:spcAft>
                          <a:spcPts val="0"/>
                        </a:spcAft>
                      </a:pPr>
                      <a:r>
                        <a:rPr lang="ru-RU" sz="1100" kern="1200" dirty="0" smtClean="0">
                          <a:solidFill>
                            <a:schemeClr val="tx1"/>
                          </a:solidFill>
                          <a:latin typeface="Times New Roman"/>
                          <a:ea typeface="Times New Roman"/>
                          <a:cs typeface="Times New Roman"/>
                        </a:rPr>
                        <a:t>Муниципальная программа «Обеспечение благоприятного инвестиционного климата во Всеволожском муниципальном районе Ленинградской области на 2022-2026 годы»</a:t>
                      </a:r>
                      <a:endParaRPr lang="ru-RU" sz="1100" kern="1200" dirty="0">
                        <a:solidFill>
                          <a:schemeClr val="tx1"/>
                        </a:solidFill>
                        <a:latin typeface="Times New Roman"/>
                        <a:ea typeface="Times New Roman"/>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60 004,1</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58 320,8</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Times New Roman"/>
                          <a:cs typeface="Times New Roman"/>
                        </a:rPr>
                        <a:t>97,2</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TextBox 6"/>
          <p:cNvSpPr txBox="1"/>
          <p:nvPr/>
        </p:nvSpPr>
        <p:spPr>
          <a:xfrm>
            <a:off x="144016" y="908720"/>
            <a:ext cx="8964488" cy="692497"/>
          </a:xfrm>
          <a:prstGeom prst="rect">
            <a:avLst/>
          </a:prstGeom>
          <a:noFill/>
        </p:spPr>
        <p:txBody>
          <a:bodyPr wrap="square" rtlCol="0">
            <a:spAutoFit/>
          </a:bodyPr>
          <a:lstStyle/>
          <a:p>
            <a:r>
              <a:rPr lang="ru-RU" sz="1300" b="1" i="1" dirty="0" smtClean="0"/>
              <a:t>Муниципальные программы позволяют сосредоточить имеющиеся ресурсы бюджета муниципального образования на решении наиважнейших проблем социального характера в районе, повышении степени развития различных сфер на территории района (спорт, молодежная политика, образование и т. д.). </a:t>
            </a:r>
            <a:endParaRPr lang="ru-RU" sz="1300" b="1" i="1" dirty="0"/>
          </a:p>
        </p:txBody>
      </p:sp>
    </p:spTree>
  </p:cSld>
  <p:clrMapOvr>
    <a:masterClrMapping/>
  </p:clrMapOvr>
  <p:transition spd="slow">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6632"/>
            <a:ext cx="9963075" cy="1107996"/>
          </a:xfrm>
          <a:prstGeom prst="rect">
            <a:avLst/>
          </a:prstGeom>
        </p:spPr>
        <p:txBody>
          <a:bodyPr wrap="square" anchor="ctr">
            <a:spAutoFit/>
          </a:bodyPr>
          <a:lstStyle/>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a:t>
            </a:r>
            <a:endParaRPr lang="en-US"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муниципальный район Ленинградской области в разрезе муниципальных программ за 2022</a:t>
            </a: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6" name="Таблица 5"/>
          <p:cNvGraphicFramePr>
            <a:graphicFrameLocks noGrp="1"/>
          </p:cNvGraphicFramePr>
          <p:nvPr/>
        </p:nvGraphicFramePr>
        <p:xfrm>
          <a:off x="251520" y="1052734"/>
          <a:ext cx="8640960" cy="5242100"/>
        </p:xfrm>
        <a:graphic>
          <a:graphicData uri="http://schemas.openxmlformats.org/drawingml/2006/table">
            <a:tbl>
              <a:tblPr/>
              <a:tblGrid>
                <a:gridCol w="4968552"/>
                <a:gridCol w="1224136"/>
                <a:gridCol w="1296144"/>
                <a:gridCol w="1152128"/>
              </a:tblGrid>
              <a:tr h="655422">
                <a:tc>
                  <a:txBody>
                    <a:bodyPr/>
                    <a:lstStyle/>
                    <a:p>
                      <a:pPr algn="just">
                        <a:lnSpc>
                          <a:spcPct val="115000"/>
                        </a:lnSpc>
                        <a:spcBef>
                          <a:spcPts val="1000"/>
                        </a:spcBef>
                        <a:spcAft>
                          <a:spcPts val="0"/>
                        </a:spcAft>
                      </a:pPr>
                      <a:r>
                        <a:rPr lang="ru-RU" sz="1100" dirty="0">
                          <a:latin typeface="Times New Roman"/>
                          <a:ea typeface="Times New Roman"/>
                          <a:cs typeface="Times New Roman"/>
                        </a:rPr>
                        <a:t>Муниципальная программа «Обеспечение устойчивого функционирования и развития коммунальной и инженерной инфраструктуры и повышение </a:t>
                      </a:r>
                      <a:r>
                        <a:rPr lang="ru-RU" sz="1100" dirty="0" err="1">
                          <a:latin typeface="Times New Roman"/>
                          <a:ea typeface="Times New Roman"/>
                          <a:cs typeface="Times New Roman"/>
                        </a:rPr>
                        <a:t>энергоэффективности</a:t>
                      </a:r>
                      <a:r>
                        <a:rPr lang="ru-RU" sz="1100" dirty="0">
                          <a:latin typeface="Times New Roman"/>
                          <a:ea typeface="Times New Roman"/>
                          <a:cs typeface="Times New Roman"/>
                        </a:rPr>
                        <a:t> во Всеволожском муниципальном районе Ленинградской области на 2022-2026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17 482,5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13 077,4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74,8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55422">
                <a:tc>
                  <a:txBody>
                    <a:bodyPr/>
                    <a:lstStyle/>
                    <a:p>
                      <a:pPr>
                        <a:lnSpc>
                          <a:spcPct val="115000"/>
                        </a:lnSpc>
                        <a:spcBef>
                          <a:spcPts val="1000"/>
                        </a:spcBef>
                        <a:spcAft>
                          <a:spcPts val="0"/>
                        </a:spcAft>
                      </a:pPr>
                      <a:r>
                        <a:rPr lang="ru-RU" sz="1100" dirty="0">
                          <a:latin typeface="Times New Roman"/>
                          <a:ea typeface="Times New Roman"/>
                          <a:cs typeface="Times New Roman"/>
                        </a:rPr>
                        <a:t>Муниципальная программа «Формирование законопослушного поведения участников дорожного движения на территории муниципальных образований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 </a:t>
                      </a:r>
                      <a:r>
                        <a:rPr lang="ru-RU" sz="1100" dirty="0">
                          <a:latin typeface="Times New Roman"/>
                          <a:ea typeface="Times New Roman"/>
                          <a:cs typeface="Times New Roman"/>
                        </a:rPr>
                        <a:t>Ленинградской области и </a:t>
                      </a:r>
                      <a:r>
                        <a:rPr lang="ru-RU" sz="1100" dirty="0" smtClean="0">
                          <a:latin typeface="Times New Roman"/>
                          <a:ea typeface="Times New Roman"/>
                          <a:cs typeface="Times New Roman"/>
                        </a:rPr>
                        <a:t>Город Всеволожск </a:t>
                      </a:r>
                      <a:r>
                        <a:rPr lang="ru-RU" sz="1100" dirty="0">
                          <a:latin typeface="Times New Roman"/>
                          <a:ea typeface="Times New Roman"/>
                          <a:cs typeface="Times New Roman"/>
                        </a:rPr>
                        <a:t>Всеволожского муниципального района Ленинградской области на 2022 – 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850,0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850,0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55422">
                <a:tc>
                  <a:txBody>
                    <a:bodyPr/>
                    <a:lstStyle/>
                    <a:p>
                      <a:pPr algn="just">
                        <a:lnSpc>
                          <a:spcPct val="115000"/>
                        </a:lnSpc>
                        <a:spcBef>
                          <a:spcPts val="1000"/>
                        </a:spcBef>
                        <a:spcAft>
                          <a:spcPts val="0"/>
                        </a:spcAft>
                      </a:pPr>
                      <a:r>
                        <a:rPr lang="ru-RU" sz="1100" dirty="0">
                          <a:latin typeface="Times New Roman"/>
                          <a:ea typeface="Times New Roman"/>
                          <a:cs typeface="Times New Roman"/>
                        </a:rPr>
                        <a:t>Муниципальная программа «Развитие молодежной политики во Всеволожском муниципальном районе Ленинградской области на 2022-2026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130 664,4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123 801,4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55422">
                <a:tc>
                  <a:txBody>
                    <a:bodyPr/>
                    <a:lstStyle/>
                    <a:p>
                      <a:pPr algn="just">
                        <a:lnSpc>
                          <a:spcPct val="115000"/>
                        </a:lnSpc>
                        <a:spcBef>
                          <a:spcPts val="1000"/>
                        </a:spcBef>
                        <a:spcAft>
                          <a:spcPts val="0"/>
                        </a:spcAft>
                      </a:pPr>
                      <a:r>
                        <a:rPr lang="ru-RU" sz="1100">
                          <a:latin typeface="Times New Roman"/>
                          <a:ea typeface="Times New Roman"/>
                          <a:cs typeface="Times New Roman"/>
                        </a:rPr>
                        <a:t>Муниципальная программа «Поддержка социально ориентированных некоммерческих организаций Всеволожского муниципального района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19 228,5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19 225,1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48765">
                <a:tc>
                  <a:txBody>
                    <a:bodyPr/>
                    <a:lstStyle/>
                    <a:p>
                      <a:pPr algn="just">
                        <a:lnSpc>
                          <a:spcPct val="115000"/>
                        </a:lnSpc>
                        <a:spcBef>
                          <a:spcPts val="1000"/>
                        </a:spcBef>
                        <a:spcAft>
                          <a:spcPts val="0"/>
                        </a:spcAft>
                      </a:pPr>
                      <a:r>
                        <a:rPr lang="ru-RU" sz="1100">
                          <a:latin typeface="Times New Roman"/>
                          <a:ea typeface="Times New Roman"/>
                          <a:cs typeface="Times New Roman"/>
                        </a:rPr>
                        <a:t>Муниципальная программа «Современное образование во Всеволожском муниципальном районе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14 722 328,1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14 120 432,0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95,9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55422">
                <a:tc>
                  <a:txBody>
                    <a:bodyPr/>
                    <a:lstStyle/>
                    <a:p>
                      <a:pPr algn="just">
                        <a:lnSpc>
                          <a:spcPct val="115000"/>
                        </a:lnSpc>
                        <a:spcBef>
                          <a:spcPts val="1000"/>
                        </a:spcBef>
                        <a:spcAft>
                          <a:spcPts val="0"/>
                        </a:spcAft>
                      </a:pPr>
                      <a:r>
                        <a:rPr lang="ru-RU" sz="1100">
                          <a:latin typeface="Times New Roman"/>
                          <a:ea typeface="Times New Roman"/>
                          <a:cs typeface="Times New Roman"/>
                        </a:rPr>
                        <a:t>Муниципальная программа «Культура Всеволожского муниципального района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200 816,7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199 882,2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48765">
                <a:tc>
                  <a:txBody>
                    <a:bodyPr/>
                    <a:lstStyle/>
                    <a:p>
                      <a:pPr algn="just">
                        <a:lnSpc>
                          <a:spcPct val="115000"/>
                        </a:lnSpc>
                        <a:spcBef>
                          <a:spcPts val="1000"/>
                        </a:spcBef>
                        <a:spcAft>
                          <a:spcPts val="0"/>
                        </a:spcAft>
                      </a:pPr>
                      <a:r>
                        <a:rPr lang="ru-RU" sz="1100">
                          <a:latin typeface="Times New Roman"/>
                          <a:ea typeface="Times New Roman"/>
                          <a:cs typeface="Times New Roman"/>
                        </a:rPr>
                        <a:t>Муниципальная программа ««Забота» Всеволожского муниципального района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214 626,4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212 166,7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55422">
                <a:tc>
                  <a:txBody>
                    <a:bodyPr/>
                    <a:lstStyle/>
                    <a:p>
                      <a:pPr algn="just">
                        <a:lnSpc>
                          <a:spcPct val="115000"/>
                        </a:lnSpc>
                        <a:spcBef>
                          <a:spcPts val="1000"/>
                        </a:spcBef>
                        <a:spcAft>
                          <a:spcPts val="0"/>
                        </a:spcAft>
                      </a:pPr>
                      <a:r>
                        <a:rPr lang="ru-RU" sz="1100">
                          <a:latin typeface="Times New Roman"/>
                          <a:ea typeface="Times New Roman"/>
                          <a:cs typeface="Times New Roman"/>
                        </a:rPr>
                        <a:t>Муниципальная программа «Развитие физической культуры и спорта во Всеволожском муниципальном районе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1 113 049,4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kern="1200" dirty="0">
                          <a:solidFill>
                            <a:schemeClr val="tx1"/>
                          </a:solidFill>
                          <a:latin typeface="Times New Roman"/>
                          <a:ea typeface="Times New Roman"/>
                          <a:cs typeface="Times New Roman"/>
                        </a:rPr>
                        <a:t>826 223,0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74,2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6632"/>
            <a:ext cx="9963075" cy="1107996"/>
          </a:xfrm>
          <a:prstGeom prst="rect">
            <a:avLst/>
          </a:prstGeom>
        </p:spPr>
        <p:txBody>
          <a:bodyPr wrap="square" anchor="ctr">
            <a:spAutoFit/>
          </a:bodyPr>
          <a:lstStyle/>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a:t>
            </a:r>
            <a:endParaRPr lang="en-US"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a:p>
            <a:pPr algn="ct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муниципальный район Ленинградской области в разрезе муниципальных программ за 2022</a:t>
            </a:r>
          </a:p>
          <a:p>
            <a:pPr algn="ctr">
              <a:defRPr/>
            </a:pPr>
            <a:endPar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6" name="Таблица 5"/>
          <p:cNvGraphicFramePr>
            <a:graphicFrameLocks noGrp="1"/>
          </p:cNvGraphicFramePr>
          <p:nvPr/>
        </p:nvGraphicFramePr>
        <p:xfrm>
          <a:off x="251520" y="1141892"/>
          <a:ext cx="8640960" cy="3895668"/>
        </p:xfrm>
        <a:graphic>
          <a:graphicData uri="http://schemas.openxmlformats.org/drawingml/2006/table">
            <a:tbl>
              <a:tblPr/>
              <a:tblGrid>
                <a:gridCol w="4968552"/>
                <a:gridCol w="1224136"/>
                <a:gridCol w="1296144"/>
                <a:gridCol w="1152128"/>
              </a:tblGrid>
              <a:tr h="396000">
                <a:tc>
                  <a:txBody>
                    <a:bodyPr/>
                    <a:lstStyle/>
                    <a:p>
                      <a:pPr>
                        <a:lnSpc>
                          <a:spcPct val="115000"/>
                        </a:lnSpc>
                        <a:spcBef>
                          <a:spcPts val="1000"/>
                        </a:spcBef>
                        <a:spcAft>
                          <a:spcPts val="0"/>
                        </a:spcAft>
                      </a:pPr>
                      <a:r>
                        <a:rPr lang="ru-RU" sz="1100" dirty="0">
                          <a:latin typeface="Times New Roman"/>
                          <a:ea typeface="Times New Roman"/>
                          <a:cs typeface="Times New Roman"/>
                        </a:rPr>
                        <a:t>Муниципальная программа «Управление муниципальными финансами Всеволожского муниципального района Ленинградской области» на 2022-2026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1 265 084,7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1 096 463,4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86,7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nSpc>
                          <a:spcPct val="115000"/>
                        </a:lnSpc>
                        <a:spcAft>
                          <a:spcPts val="0"/>
                        </a:spcAft>
                      </a:pPr>
                      <a:r>
                        <a:rPr lang="ru-RU" sz="1100" dirty="0">
                          <a:latin typeface="Times New Roman"/>
                          <a:ea typeface="Times New Roman"/>
                          <a:cs typeface="Times New Roman"/>
                        </a:rPr>
                        <a:t>Муниципальная программа «Развитие информационных технологий во Всеволожском муниципальном районе Ленинградской области» на 2022 – 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5 400,0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5 400,0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nSpc>
                          <a:spcPct val="115000"/>
                        </a:lnSpc>
                        <a:spcAft>
                          <a:spcPts val="0"/>
                        </a:spcAft>
                      </a:pPr>
                      <a:r>
                        <a:rPr lang="ru-RU" sz="1100">
                          <a:latin typeface="Times New Roman"/>
                          <a:ea typeface="Times New Roman"/>
                          <a:cs typeface="Times New Roman"/>
                        </a:rPr>
                        <a:t>Муниципальная  программа «Охрана окружающей среды Всеволожского муниципального района Ленинградской области на 2022-2026 годы»</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4 499,8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100,0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nSpc>
                          <a:spcPct val="115000"/>
                        </a:lnSpc>
                        <a:spcAft>
                          <a:spcPts val="0"/>
                        </a:spcAft>
                      </a:pPr>
                      <a:r>
                        <a:rPr lang="ru-RU" sz="1100" dirty="0">
                          <a:latin typeface="Times New Roman"/>
                          <a:ea typeface="Times New Roman"/>
                          <a:cs typeface="Times New Roman"/>
                        </a:rPr>
                        <a:t>Муниципальная программа «Безопасность в муниципальном образовании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 </a:t>
                      </a:r>
                      <a:r>
                        <a:rPr lang="ru-RU" sz="1100" dirty="0">
                          <a:latin typeface="Times New Roman"/>
                          <a:ea typeface="Times New Roman"/>
                          <a:cs typeface="Times New Roman"/>
                        </a:rPr>
                        <a:t>на 2022-2026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44 929,1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42 249,9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a:lnSpc>
                          <a:spcPct val="115000"/>
                        </a:lnSpc>
                        <a:spcAft>
                          <a:spcPts val="0"/>
                        </a:spcAft>
                      </a:pPr>
                      <a:r>
                        <a:rPr lang="ru-RU" sz="1100" dirty="0">
                          <a:latin typeface="Times New Roman"/>
                          <a:ea typeface="Times New Roman"/>
                          <a:cs typeface="Times New Roman"/>
                        </a:rPr>
                        <a:t>Муниципальная программа «Развитие дорожной инфраструктуры, повышение безопасности дорожного движения и организация транспортного обслуживания населения на территории муниципального образования </a:t>
                      </a:r>
                      <a:r>
                        <a:rPr lang="ru-RU" sz="1100" dirty="0" smtClean="0">
                          <a:latin typeface="Times New Roman"/>
                          <a:ea typeface="Times New Roman"/>
                          <a:cs typeface="Times New Roman"/>
                        </a:rPr>
                        <a:t>Всеволожский </a:t>
                      </a:r>
                      <a:r>
                        <a:rPr lang="ru-RU" sz="1100" dirty="0">
                          <a:latin typeface="Times New Roman"/>
                          <a:ea typeface="Times New Roman"/>
                          <a:cs typeface="Times New Roman"/>
                        </a:rPr>
                        <a:t>муниципальный </a:t>
                      </a:r>
                      <a:r>
                        <a:rPr lang="ru-RU" sz="1100" dirty="0" smtClean="0">
                          <a:latin typeface="Times New Roman"/>
                          <a:ea typeface="Times New Roman"/>
                          <a:cs typeface="Times New Roman"/>
                        </a:rPr>
                        <a:t>район </a:t>
                      </a:r>
                      <a:r>
                        <a:rPr lang="ru-RU" sz="1100" dirty="0">
                          <a:latin typeface="Times New Roman"/>
                          <a:ea typeface="Times New Roman"/>
                          <a:cs typeface="Times New Roman"/>
                        </a:rPr>
                        <a:t>Ленинградской области на 2022 – 2026 годы»</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53 634,3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48 393,3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100" kern="1200" dirty="0">
                          <a:solidFill>
                            <a:schemeClr val="tx1"/>
                          </a:solidFill>
                          <a:latin typeface="Times New Roman"/>
                          <a:ea typeface="Times New Roman"/>
                          <a:cs typeface="Times New Roman"/>
                        </a:rPr>
                        <a:t>90,2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96000">
                <a:tc>
                  <a:txBody>
                    <a:bodyPr/>
                    <a:lstStyle/>
                    <a:p>
                      <a:pPr marL="0" algn="l" defTabSz="914400" rtl="0" eaLnBrk="1" latinLnBrk="0" hangingPunct="1">
                        <a:lnSpc>
                          <a:spcPct val="115000"/>
                        </a:lnSpc>
                        <a:spcBef>
                          <a:spcPts val="1000"/>
                        </a:spcBef>
                        <a:spcAft>
                          <a:spcPts val="0"/>
                        </a:spcAft>
                      </a:pPr>
                      <a:r>
                        <a:rPr lang="ru-RU" sz="1200" b="1" kern="1200" dirty="0" smtClean="0">
                          <a:solidFill>
                            <a:schemeClr val="tx1"/>
                          </a:solidFill>
                          <a:latin typeface="Times New Roman"/>
                          <a:ea typeface="Times New Roman"/>
                          <a:cs typeface="Times New Roman"/>
                        </a:rPr>
                        <a:t>Итого по муниципальным программам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18 240 694,4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17 117 391,2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93,8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96000">
                <a:tc>
                  <a:txBody>
                    <a:bodyPr/>
                    <a:lstStyle/>
                    <a:p>
                      <a:pPr marL="0" algn="l" defTabSz="914400" rtl="0" eaLnBrk="1" latinLnBrk="0" hangingPunct="1">
                        <a:lnSpc>
                          <a:spcPct val="115000"/>
                        </a:lnSpc>
                        <a:spcBef>
                          <a:spcPts val="1000"/>
                        </a:spcBef>
                        <a:spcAft>
                          <a:spcPts val="0"/>
                        </a:spcAft>
                      </a:pPr>
                      <a:r>
                        <a:rPr lang="ru-RU" sz="1200" b="1" kern="1200" dirty="0" err="1" smtClean="0">
                          <a:solidFill>
                            <a:schemeClr val="tx1"/>
                          </a:solidFill>
                          <a:latin typeface="Times New Roman"/>
                          <a:ea typeface="Times New Roman"/>
                          <a:cs typeface="Times New Roman"/>
                        </a:rPr>
                        <a:t>Непрограммные</a:t>
                      </a:r>
                      <a:r>
                        <a:rPr lang="ru-RU" sz="1200" b="1" kern="1200" dirty="0" smtClean="0">
                          <a:solidFill>
                            <a:schemeClr val="tx1"/>
                          </a:solidFill>
                          <a:latin typeface="Times New Roman"/>
                          <a:ea typeface="Times New Roman"/>
                          <a:cs typeface="Times New Roman"/>
                        </a:rPr>
                        <a:t> расходы</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1 499 191,4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1 167 458,2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77,9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96000">
                <a:tc>
                  <a:txBody>
                    <a:bodyPr/>
                    <a:lstStyle/>
                    <a:p>
                      <a:pPr marL="0" algn="l" defTabSz="914400" rtl="0" eaLnBrk="1" latinLnBrk="0" hangingPunct="1">
                        <a:lnSpc>
                          <a:spcPct val="115000"/>
                        </a:lnSpc>
                        <a:spcBef>
                          <a:spcPts val="1000"/>
                        </a:spcBef>
                        <a:spcAft>
                          <a:spcPts val="0"/>
                        </a:spcAft>
                      </a:pPr>
                      <a:r>
                        <a:rPr lang="ru-RU" sz="1200" b="1" kern="1200" dirty="0" smtClean="0">
                          <a:solidFill>
                            <a:schemeClr val="tx1"/>
                          </a:solidFill>
                          <a:latin typeface="Times New Roman"/>
                          <a:ea typeface="Times New Roman"/>
                          <a:cs typeface="Times New Roman"/>
                        </a:rPr>
                        <a:t>Всего расходы по бюджету</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19 739 885,8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18 284 849,4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200" b="1" kern="1200" dirty="0">
                          <a:solidFill>
                            <a:schemeClr val="tx1"/>
                          </a:solidFill>
                          <a:latin typeface="Times New Roman"/>
                          <a:ea typeface="Times New Roman"/>
                          <a:cs typeface="Times New Roman"/>
                        </a:rPr>
                        <a:t>92,6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8373"/>
            <a:ext cx="9963075"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Доля расходов по муниципальным программам в </a:t>
            </a:r>
          </a:p>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общей сумме расходов 2022 года</a:t>
            </a:r>
          </a:p>
        </p:txBody>
      </p:sp>
      <p:graphicFrame>
        <p:nvGraphicFramePr>
          <p:cNvPr id="9" name="Диаграмма 8"/>
          <p:cNvGraphicFramePr/>
          <p:nvPr/>
        </p:nvGraphicFramePr>
        <p:xfrm>
          <a:off x="-468560" y="836712"/>
          <a:ext cx="9505056" cy="561662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57398"/>
            <a:ext cx="8568952" cy="923330"/>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Реализация на территории муниципального образования</a:t>
            </a:r>
          </a:p>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 Всеволожский муниципальный район Ленинградской </a:t>
            </a:r>
          </a:p>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области национальных проектов в 2022 году</a:t>
            </a:r>
          </a:p>
        </p:txBody>
      </p:sp>
      <p:graphicFrame>
        <p:nvGraphicFramePr>
          <p:cNvPr id="5" name="Таблица 4"/>
          <p:cNvGraphicFramePr>
            <a:graphicFrameLocks noGrp="1"/>
          </p:cNvGraphicFramePr>
          <p:nvPr/>
        </p:nvGraphicFramePr>
        <p:xfrm>
          <a:off x="294953" y="1312193"/>
          <a:ext cx="8568953" cy="4632960"/>
        </p:xfrm>
        <a:graphic>
          <a:graphicData uri="http://schemas.openxmlformats.org/drawingml/2006/table">
            <a:tbl>
              <a:tblPr/>
              <a:tblGrid>
                <a:gridCol w="2689525"/>
                <a:gridCol w="1125848"/>
                <a:gridCol w="1125848"/>
                <a:gridCol w="3627732"/>
              </a:tblGrid>
              <a:tr h="278498">
                <a:tc>
                  <a:txBody>
                    <a:bodyPr/>
                    <a:lstStyle/>
                    <a:p>
                      <a:pPr algn="ctr">
                        <a:lnSpc>
                          <a:spcPct val="100000"/>
                        </a:lnSpc>
                        <a:spcAft>
                          <a:spcPts val="0"/>
                        </a:spcAft>
                      </a:pPr>
                      <a:r>
                        <a:rPr lang="ru-RU" sz="1400" b="1" i="0" dirty="0">
                          <a:solidFill>
                            <a:srgbClr val="000000"/>
                          </a:solidFill>
                          <a:latin typeface="Times New Roman"/>
                          <a:ea typeface="Calibri"/>
                          <a:cs typeface="Times New Roman"/>
                        </a:rPr>
                        <a:t>Наименование национального проекта</a:t>
                      </a:r>
                      <a:endParaRPr lang="ru-RU" sz="1400" i="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400" b="1" i="0" dirty="0">
                          <a:solidFill>
                            <a:srgbClr val="000000"/>
                          </a:solidFill>
                          <a:latin typeface="Times New Roman"/>
                          <a:ea typeface="Calibri"/>
                          <a:cs typeface="Times New Roman"/>
                        </a:rPr>
                        <a:t>План </a:t>
                      </a:r>
                      <a:r>
                        <a:rPr lang="ru-RU" sz="1400" b="1" i="0" dirty="0" smtClean="0">
                          <a:solidFill>
                            <a:srgbClr val="000000"/>
                          </a:solidFill>
                          <a:latin typeface="Times New Roman"/>
                          <a:ea typeface="Calibri"/>
                          <a:cs typeface="Times New Roman"/>
                        </a:rPr>
                        <a:t>2022 </a:t>
                      </a:r>
                      <a:r>
                        <a:rPr lang="ru-RU" sz="1400" b="1" i="0" dirty="0">
                          <a:solidFill>
                            <a:srgbClr val="000000"/>
                          </a:solidFill>
                          <a:latin typeface="Times New Roman"/>
                          <a:ea typeface="Calibri"/>
                          <a:cs typeface="Times New Roman"/>
                        </a:rPr>
                        <a:t>года</a:t>
                      </a:r>
                      <a:endParaRPr lang="ru-RU" sz="1400" i="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00000"/>
                        </a:lnSpc>
                        <a:spcAft>
                          <a:spcPts val="0"/>
                        </a:spcAft>
                      </a:pPr>
                      <a:r>
                        <a:rPr lang="ru-RU" sz="1400" b="1" i="0" kern="1200" dirty="0">
                          <a:solidFill>
                            <a:srgbClr val="000000"/>
                          </a:solidFill>
                          <a:latin typeface="Times New Roman"/>
                          <a:ea typeface="Calibri"/>
                          <a:cs typeface="Times New Roman"/>
                        </a:rPr>
                        <a:t>Исполнено за 2022 год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00000"/>
                        </a:lnSpc>
                        <a:spcAft>
                          <a:spcPts val="0"/>
                        </a:spcAft>
                      </a:pPr>
                      <a:r>
                        <a:rPr lang="ru-RU" sz="1400" b="1" i="0" kern="1200" dirty="0">
                          <a:solidFill>
                            <a:srgbClr val="000000"/>
                          </a:solidFill>
                          <a:latin typeface="Times New Roman"/>
                          <a:ea typeface="Calibri"/>
                          <a:cs typeface="Times New Roman"/>
                        </a:rPr>
                        <a:t>Мероприятия, проведенные в рамках реализации национального проекта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60595">
                <a:tc>
                  <a:txBody>
                    <a:bodyPr/>
                    <a:lstStyle/>
                    <a:p>
                      <a:pPr>
                        <a:lnSpc>
                          <a:spcPct val="115000"/>
                        </a:lnSpc>
                        <a:spcAft>
                          <a:spcPts val="0"/>
                        </a:spcAft>
                      </a:pPr>
                      <a:r>
                        <a:rPr lang="ru-RU" sz="1200" b="1" dirty="0">
                          <a:solidFill>
                            <a:srgbClr val="000000"/>
                          </a:solidFill>
                          <a:latin typeface="Times New Roman"/>
                          <a:ea typeface="Calibri"/>
                          <a:cs typeface="Times New Roman"/>
                        </a:rPr>
                        <a:t>Национальный проект "Демография"</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a:solidFill>
                            <a:srgbClr val="000000"/>
                          </a:solidFill>
                          <a:latin typeface="Times New Roman"/>
                          <a:ea typeface="Calibri"/>
                          <a:cs typeface="Times New Roman"/>
                        </a:rPr>
                        <a:t>266 267,4</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a:solidFill>
                            <a:srgbClr val="000000"/>
                          </a:solidFill>
                          <a:latin typeface="Times New Roman"/>
                          <a:ea typeface="Calibri"/>
                          <a:cs typeface="Times New Roman"/>
                        </a:rPr>
                        <a:t>220 382,0</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60595">
                <a:tc>
                  <a:txBody>
                    <a:bodyPr/>
                    <a:lstStyle/>
                    <a:p>
                      <a:pPr>
                        <a:lnSpc>
                          <a:spcPct val="115000"/>
                        </a:lnSpc>
                        <a:spcAft>
                          <a:spcPts val="0"/>
                        </a:spcAft>
                      </a:pPr>
                      <a:r>
                        <a:rPr lang="ru-RU" sz="12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56997">
                <a:tc>
                  <a:txBody>
                    <a:bodyPr/>
                    <a:lstStyle/>
                    <a:p>
                      <a:pPr algn="r">
                        <a:lnSpc>
                          <a:spcPct val="115000"/>
                        </a:lnSpc>
                        <a:spcAft>
                          <a:spcPts val="0"/>
                        </a:spcAft>
                      </a:pPr>
                      <a:r>
                        <a:rPr lang="ru-RU" sz="1200" i="1" dirty="0">
                          <a:solidFill>
                            <a:srgbClr val="000000"/>
                          </a:solidFill>
                          <a:latin typeface="Times New Roman"/>
                          <a:ea typeface="Calibri"/>
                          <a:cs typeface="Times New Roman"/>
                        </a:rPr>
                        <a:t>Федеральный проект                                               "Спорт - норма жизни"</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solidFill>
                            <a:srgbClr val="000000"/>
                          </a:solidFill>
                          <a:latin typeface="Times New Roman"/>
                          <a:ea typeface="Calibri"/>
                          <a:cs typeface="Times New Roman"/>
                        </a:rPr>
                        <a:t>266 267,4</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solidFill>
                            <a:srgbClr val="000000"/>
                          </a:solidFill>
                          <a:latin typeface="Times New Roman"/>
                          <a:ea typeface="Calibri"/>
                          <a:cs typeface="Times New Roman"/>
                        </a:rPr>
                        <a:t>220 382,0</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a:solidFill>
                            <a:srgbClr val="000000"/>
                          </a:solidFill>
                          <a:latin typeface="Times New Roman"/>
                          <a:ea typeface="Calibri"/>
                          <a:cs typeface="Times New Roman"/>
                        </a:rPr>
                        <a:t>Строительство крытого катка с искусственным льдом на земельном участке по адресу: г. Всеволожск ул. Нагорная</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5027">
                <a:tc>
                  <a:txBody>
                    <a:bodyPr/>
                    <a:lstStyle/>
                    <a:p>
                      <a:pPr>
                        <a:lnSpc>
                          <a:spcPct val="115000"/>
                        </a:lnSpc>
                        <a:spcAft>
                          <a:spcPts val="0"/>
                        </a:spcAft>
                      </a:pPr>
                      <a:r>
                        <a:rPr lang="ru-RU" sz="1200" b="1" dirty="0">
                          <a:solidFill>
                            <a:srgbClr val="000000"/>
                          </a:solidFill>
                          <a:latin typeface="Times New Roman"/>
                          <a:ea typeface="Calibri"/>
                          <a:cs typeface="Times New Roman"/>
                        </a:rPr>
                        <a:t>Национальный проект "Жилье и городская среда"</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dirty="0">
                          <a:solidFill>
                            <a:srgbClr val="000000"/>
                          </a:solidFill>
                          <a:latin typeface="Times New Roman"/>
                          <a:ea typeface="Calibri"/>
                          <a:cs typeface="Times New Roman"/>
                        </a:rPr>
                        <a:t>1 059 890,8</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dirty="0">
                          <a:solidFill>
                            <a:srgbClr val="000000"/>
                          </a:solidFill>
                          <a:latin typeface="Times New Roman"/>
                          <a:ea typeface="Calibri"/>
                          <a:cs typeface="Times New Roman"/>
                        </a:rPr>
                        <a:t>1 003 621,3</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55027">
                <a:tc>
                  <a:txBody>
                    <a:bodyPr/>
                    <a:lstStyle/>
                    <a:p>
                      <a:pPr>
                        <a:lnSpc>
                          <a:spcPct val="115000"/>
                        </a:lnSpc>
                        <a:spcAft>
                          <a:spcPts val="0"/>
                        </a:spcAft>
                      </a:pPr>
                      <a:r>
                        <a:rPr lang="ru-RU" sz="12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417747">
                <a:tc>
                  <a:txBody>
                    <a:bodyPr/>
                    <a:lstStyle/>
                    <a:p>
                      <a:pPr algn="r">
                        <a:lnSpc>
                          <a:spcPct val="115000"/>
                        </a:lnSpc>
                        <a:spcAft>
                          <a:spcPts val="0"/>
                        </a:spcAft>
                      </a:pPr>
                      <a:r>
                        <a:rPr lang="ru-RU" sz="1200" i="1" dirty="0">
                          <a:solidFill>
                            <a:srgbClr val="000000"/>
                          </a:solidFill>
                          <a:latin typeface="Times New Roman"/>
                          <a:ea typeface="Calibri"/>
                          <a:cs typeface="Times New Roman"/>
                        </a:rPr>
                        <a:t>Федеральный проект "Жилье"</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solidFill>
                            <a:srgbClr val="000000"/>
                          </a:solidFill>
                          <a:latin typeface="Times New Roman"/>
                          <a:ea typeface="Calibri"/>
                          <a:cs typeface="Times New Roman"/>
                        </a:rPr>
                        <a:t>1 059 890,8</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solidFill>
                            <a:srgbClr val="000000"/>
                          </a:solidFill>
                          <a:latin typeface="Times New Roman"/>
                          <a:ea typeface="Calibri"/>
                          <a:cs typeface="Times New Roman"/>
                        </a:rPr>
                        <a:t>1 003 621,3</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solidFill>
                            <a:srgbClr val="000000"/>
                          </a:solidFill>
                          <a:latin typeface="Times New Roman"/>
                          <a:ea typeface="Calibri"/>
                          <a:cs typeface="Times New Roman"/>
                        </a:rPr>
                        <a:t>1. Строительство школы на 1000 мест г. </a:t>
                      </a:r>
                      <a:r>
                        <a:rPr lang="ru-RU" sz="1200" dirty="0" err="1">
                          <a:solidFill>
                            <a:srgbClr val="000000"/>
                          </a:solidFill>
                          <a:latin typeface="Times New Roman"/>
                          <a:ea typeface="Calibri"/>
                          <a:cs typeface="Times New Roman"/>
                        </a:rPr>
                        <a:t>Кудрово</a:t>
                      </a:r>
                      <a:r>
                        <a:rPr lang="ru-RU" sz="1200" dirty="0">
                          <a:solidFill>
                            <a:srgbClr val="000000"/>
                          </a:solidFill>
                          <a:latin typeface="Times New Roman"/>
                          <a:ea typeface="Calibri"/>
                          <a:cs typeface="Times New Roman"/>
                        </a:rPr>
                        <a:t>;</a:t>
                      </a:r>
                      <a:endParaRPr lang="ru-RU" sz="1200" dirty="0">
                        <a:latin typeface="Calibri"/>
                        <a:ea typeface="Calibri"/>
                        <a:cs typeface="Times New Roman"/>
                      </a:endParaRPr>
                    </a:p>
                    <a:p>
                      <a:pPr>
                        <a:lnSpc>
                          <a:spcPct val="115000"/>
                        </a:lnSpc>
                        <a:spcAft>
                          <a:spcPts val="0"/>
                        </a:spcAft>
                      </a:pPr>
                      <a:r>
                        <a:rPr lang="ru-RU" sz="1200" dirty="0">
                          <a:solidFill>
                            <a:srgbClr val="000000"/>
                          </a:solidFill>
                          <a:latin typeface="Times New Roman"/>
                          <a:ea typeface="Calibri"/>
                          <a:cs typeface="Times New Roman"/>
                        </a:rPr>
                        <a:t>2. Строительство школы на 1175 мест пос. </a:t>
                      </a:r>
                      <a:r>
                        <a:rPr lang="ru-RU" sz="1200" dirty="0" err="1">
                          <a:solidFill>
                            <a:srgbClr val="000000"/>
                          </a:solidFill>
                          <a:latin typeface="Times New Roman"/>
                          <a:ea typeface="Calibri"/>
                          <a:cs typeface="Times New Roman"/>
                        </a:rPr>
                        <a:t>Мурино</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39250">
                <a:tc>
                  <a:txBody>
                    <a:bodyPr/>
                    <a:lstStyle/>
                    <a:p>
                      <a:pPr>
                        <a:lnSpc>
                          <a:spcPct val="115000"/>
                        </a:lnSpc>
                        <a:spcAft>
                          <a:spcPts val="0"/>
                        </a:spcAft>
                      </a:pPr>
                      <a:r>
                        <a:rPr lang="ru-RU" sz="1200" b="1" dirty="0">
                          <a:solidFill>
                            <a:srgbClr val="000000"/>
                          </a:solidFill>
                          <a:latin typeface="Times New Roman"/>
                          <a:ea typeface="Calibri"/>
                          <a:cs typeface="Times New Roman"/>
                        </a:rPr>
                        <a:t>Национальный проект "Образование"</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a:solidFill>
                            <a:srgbClr val="000000"/>
                          </a:solidFill>
                          <a:latin typeface="Times New Roman"/>
                          <a:ea typeface="Calibri"/>
                          <a:cs typeface="Times New Roman"/>
                        </a:rPr>
                        <a:t>7 791,2</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b="1">
                          <a:solidFill>
                            <a:srgbClr val="000000"/>
                          </a:solidFill>
                          <a:latin typeface="Times New Roman"/>
                          <a:ea typeface="Calibri"/>
                          <a:cs typeface="Times New Roman"/>
                        </a:rPr>
                        <a:t>7 791,2</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39250">
                <a:tc>
                  <a:txBody>
                    <a:bodyPr/>
                    <a:lstStyle/>
                    <a:p>
                      <a:pPr>
                        <a:lnSpc>
                          <a:spcPct val="115000"/>
                        </a:lnSpc>
                        <a:spcAft>
                          <a:spcPts val="0"/>
                        </a:spcAft>
                      </a:pPr>
                      <a:r>
                        <a:rPr lang="ru-RU" sz="1200" dirty="0">
                          <a:solidFill>
                            <a:srgbClr val="000000"/>
                          </a:solidFill>
                          <a:latin typeface="Times New Roman"/>
                          <a:ea typeface="Calibri"/>
                          <a:cs typeface="Times New Roman"/>
                        </a:rPr>
                        <a:t>в том числе</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endParaRPr lang="ru-RU" sz="120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56997">
                <a:tc>
                  <a:txBody>
                    <a:bodyPr/>
                    <a:lstStyle/>
                    <a:p>
                      <a:pPr algn="r">
                        <a:lnSpc>
                          <a:spcPct val="115000"/>
                        </a:lnSpc>
                        <a:spcAft>
                          <a:spcPts val="0"/>
                        </a:spcAft>
                      </a:pPr>
                      <a:r>
                        <a:rPr lang="ru-RU" sz="1200" i="1" dirty="0">
                          <a:solidFill>
                            <a:srgbClr val="000000"/>
                          </a:solidFill>
                          <a:latin typeface="Times New Roman"/>
                          <a:ea typeface="Calibri"/>
                          <a:cs typeface="Times New Roman"/>
                        </a:rPr>
                        <a:t>Федеральный проект                                 "Современная школа"</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solidFill>
                            <a:srgbClr val="000000"/>
                          </a:solidFill>
                          <a:latin typeface="Times New Roman"/>
                          <a:ea typeface="Calibri"/>
                          <a:cs typeface="Times New Roman"/>
                        </a:rPr>
                        <a:t>7 791,2</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solidFill>
                            <a:srgbClr val="000000"/>
                          </a:solidFill>
                          <a:latin typeface="Times New Roman"/>
                          <a:ea typeface="Calibri"/>
                          <a:cs typeface="Times New Roman"/>
                        </a:rPr>
                        <a:t>7 791,2</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solidFill>
                            <a:srgbClr val="000000"/>
                          </a:solidFill>
                          <a:latin typeface="Times New Roman"/>
                          <a:ea typeface="Calibri"/>
                          <a:cs typeface="Times New Roman"/>
                        </a:rPr>
                        <a:t>Приобретение оргтехники, оборудования для  оснащения центров образования естественно - научной и технической направленностей в 2-х школах района: </a:t>
                      </a:r>
                      <a:r>
                        <a:rPr lang="ru-RU" sz="1200" dirty="0" err="1">
                          <a:solidFill>
                            <a:srgbClr val="000000"/>
                          </a:solidFill>
                          <a:latin typeface="Times New Roman"/>
                          <a:ea typeface="Calibri"/>
                          <a:cs typeface="Times New Roman"/>
                        </a:rPr>
                        <a:t>Лесколовский</a:t>
                      </a:r>
                      <a:r>
                        <a:rPr lang="ru-RU" sz="1200" dirty="0">
                          <a:solidFill>
                            <a:srgbClr val="000000"/>
                          </a:solidFill>
                          <a:latin typeface="Times New Roman"/>
                          <a:ea typeface="Calibri"/>
                          <a:cs typeface="Times New Roman"/>
                        </a:rPr>
                        <a:t> ЦО и </a:t>
                      </a:r>
                      <a:r>
                        <a:rPr lang="ru-RU" sz="1200" dirty="0" err="1">
                          <a:solidFill>
                            <a:srgbClr val="000000"/>
                          </a:solidFill>
                          <a:latin typeface="Times New Roman"/>
                          <a:ea typeface="Calibri"/>
                          <a:cs typeface="Times New Roman"/>
                        </a:rPr>
                        <a:t>Гарболовская</a:t>
                      </a:r>
                      <a:r>
                        <a:rPr lang="ru-RU" sz="1200" dirty="0">
                          <a:solidFill>
                            <a:srgbClr val="000000"/>
                          </a:solidFill>
                          <a:latin typeface="Times New Roman"/>
                          <a:ea typeface="Calibri"/>
                          <a:cs typeface="Times New Roman"/>
                        </a:rPr>
                        <a:t> СОШ.</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39250">
                <a:tc>
                  <a:txBody>
                    <a:bodyPr/>
                    <a:lstStyle/>
                    <a:p>
                      <a:pPr algn="ctr">
                        <a:lnSpc>
                          <a:spcPct val="115000"/>
                        </a:lnSpc>
                        <a:spcAft>
                          <a:spcPts val="0"/>
                        </a:spcAft>
                      </a:pPr>
                      <a:r>
                        <a:rPr lang="ru-RU" sz="1200" b="1" dirty="0">
                          <a:solidFill>
                            <a:srgbClr val="000000"/>
                          </a:solidFill>
                          <a:latin typeface="Times New Roman"/>
                          <a:ea typeface="Calibri"/>
                          <a:cs typeface="Times New Roman"/>
                        </a:rPr>
                        <a:t>ИТОГО</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solidFill>
                            <a:srgbClr val="000000"/>
                          </a:solidFill>
                          <a:latin typeface="Times New Roman"/>
                          <a:ea typeface="Calibri"/>
                          <a:cs typeface="Times New Roman"/>
                        </a:rPr>
                        <a:t>1 333 949,4</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solidFill>
                            <a:srgbClr val="000000"/>
                          </a:solidFill>
                          <a:latin typeface="Times New Roman"/>
                          <a:ea typeface="Calibri"/>
                          <a:cs typeface="Times New Roman"/>
                        </a:rPr>
                        <a:t>1 231 794,5</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28384" y="1052736"/>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p:nvPr/>
        </p:nvGraphicFramePr>
        <p:xfrm>
          <a:off x="1043608" y="908720"/>
          <a:ext cx="6768752" cy="3240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467544" y="3717032"/>
          <a:ext cx="8064896" cy="2948940"/>
        </p:xfrm>
        <a:graphic>
          <a:graphicData uri="http://schemas.openxmlformats.org/drawingml/2006/table">
            <a:tbl>
              <a:tblPr firstRow="1" bandRow="1">
                <a:tableStyleId>{21E4AEA4-8DFA-4A89-87EB-49C32662AFE0}</a:tableStyleId>
              </a:tblPr>
              <a:tblGrid>
                <a:gridCol w="5408984"/>
                <a:gridCol w="2655912"/>
              </a:tblGrid>
              <a:tr h="216000">
                <a:tc gridSpan="2">
                  <a:txBody>
                    <a:bodyPr/>
                    <a:lstStyle/>
                    <a:p>
                      <a:pPr algn="ctr"/>
                      <a:r>
                        <a:rPr lang="ru-RU" sz="1200" dirty="0" smtClean="0"/>
                        <a:t>Общественно значимые объекты строительства и ремонта в 2022 году</a:t>
                      </a:r>
                      <a:endParaRPr lang="ru-RU" sz="120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hMerge="1">
                  <a:txBody>
                    <a:bodyPr/>
                    <a:lstStyle/>
                    <a:p>
                      <a:pPr algn="ctr"/>
                      <a:endParaRPr lang="ru-RU" sz="105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16000">
                <a:tc>
                  <a:txBody>
                    <a:bodyPr/>
                    <a:lstStyle/>
                    <a:p>
                      <a:pPr algn="ctr"/>
                      <a:r>
                        <a:rPr lang="ru-RU" sz="1050" b="1" dirty="0" smtClean="0"/>
                        <a:t>Наименование объекта</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Финансирование 2022 год (млн.</a:t>
                      </a:r>
                      <a:r>
                        <a:rPr lang="ru-RU" sz="1050" b="1" baseline="0" dirty="0" smtClean="0"/>
                        <a:t> руб.)</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algn="l"/>
                      <a:r>
                        <a:rPr lang="ru-RU" sz="1050" dirty="0" smtClean="0"/>
                        <a:t>Строительство</a:t>
                      </a:r>
                      <a:r>
                        <a:rPr lang="ru-RU" sz="1050" baseline="0" dirty="0" smtClean="0"/>
                        <a:t> школы на 1000 мест г. </a:t>
                      </a:r>
                      <a:r>
                        <a:rPr lang="ru-RU" sz="1050" baseline="0" dirty="0" err="1" smtClean="0"/>
                        <a:t>Кудрово</a:t>
                      </a:r>
                      <a:endParaRPr lang="ru-RU" sz="105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415,9</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Строительство</a:t>
                      </a:r>
                      <a:r>
                        <a:rPr lang="ru-RU" sz="1050" baseline="0" dirty="0" smtClean="0"/>
                        <a:t> школы на 825 мест г. </a:t>
                      </a:r>
                      <a:r>
                        <a:rPr lang="ru-RU" sz="1050" baseline="0" dirty="0" err="1" smtClean="0"/>
                        <a:t>Сертолово</a:t>
                      </a:r>
                      <a:endParaRPr lang="ru-RU" sz="1050" dirty="0" smtClean="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13,4</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Строительство</a:t>
                      </a:r>
                      <a:r>
                        <a:rPr lang="ru-RU" sz="1050" baseline="0" dirty="0" smtClean="0"/>
                        <a:t> школы на 1175 мест пос. </a:t>
                      </a:r>
                      <a:r>
                        <a:rPr lang="ru-RU" sz="1050" baseline="0" dirty="0" err="1" smtClean="0"/>
                        <a:t>Мурино</a:t>
                      </a:r>
                      <a:endParaRPr lang="ru-RU" sz="1050" dirty="0" smtClean="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663,5</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Строительство</a:t>
                      </a:r>
                      <a:r>
                        <a:rPr lang="ru-RU" sz="1050" baseline="0" dirty="0" smtClean="0"/>
                        <a:t> школы  с дошкольным отделением д. </a:t>
                      </a:r>
                      <a:r>
                        <a:rPr lang="ru-RU" sz="1050" baseline="0" dirty="0" err="1" smtClean="0"/>
                        <a:t>Осельки</a:t>
                      </a:r>
                      <a:endParaRPr lang="ru-RU" sz="1050" dirty="0" smtClean="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19,9</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Строительство</a:t>
                      </a:r>
                      <a:r>
                        <a:rPr lang="ru-RU" sz="1050" baseline="0" dirty="0" smtClean="0"/>
                        <a:t> катка с искусственным льдом г. Всеволожск ул. Нагорная</a:t>
                      </a:r>
                      <a:endParaRPr lang="ru-RU" sz="1050" dirty="0" smtClean="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221,3</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Строительство</a:t>
                      </a:r>
                      <a:r>
                        <a:rPr lang="ru-RU" sz="1050" baseline="0" dirty="0" smtClean="0"/>
                        <a:t> ФОК г. Всеволожск 4-линия</a:t>
                      </a:r>
                      <a:endParaRPr lang="ru-RU" sz="1050" dirty="0" smtClean="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125,1</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407613">
                <a:tc>
                  <a:txBody>
                    <a:bodyPr/>
                    <a:lstStyle/>
                    <a:p>
                      <a:pPr algn="l"/>
                      <a:r>
                        <a:rPr lang="ru-RU" sz="1050" dirty="0" smtClean="0"/>
                        <a:t>Капитальный ремонт стадиона, проектные и ремонтные работы МБУ «Всеволожская</a:t>
                      </a:r>
                      <a:r>
                        <a:rPr lang="ru-RU" sz="1050" baseline="0" dirty="0" smtClean="0"/>
                        <a:t> спортивная школа Олимпийского резерва (отделение пос. им. Морозова)</a:t>
                      </a:r>
                      <a:endParaRPr lang="ru-RU" sz="105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189,1</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algn="l"/>
                      <a:r>
                        <a:rPr lang="ru-RU" sz="1050" dirty="0" smtClean="0"/>
                        <a:t>Проектирование и технологическое присоединение к сетям ФОК на территории района</a:t>
                      </a:r>
                      <a:endParaRPr lang="ru-RU" sz="105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30,0</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r h="249097">
                <a:tc>
                  <a:txBody>
                    <a:bodyPr/>
                    <a:lstStyle/>
                    <a:p>
                      <a:pPr algn="l"/>
                      <a:r>
                        <a:rPr lang="ru-RU" sz="1050" dirty="0" smtClean="0"/>
                        <a:t>Строительство административного здания</a:t>
                      </a:r>
                      <a:endParaRPr lang="ru-RU" sz="1050"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ru-RU" sz="1050" b="1" dirty="0" smtClean="0"/>
                        <a:t>62,8</a:t>
                      </a:r>
                      <a:endParaRPr lang="ru-RU" sz="1050" b="1" dirty="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r>
            </a:tbl>
          </a:graphicData>
        </a:graphic>
      </p:graphicFrame>
      <p:sp>
        <p:nvSpPr>
          <p:cNvPr id="7" name="Заголовок 1"/>
          <p:cNvSpPr txBox="1">
            <a:spLocks/>
          </p:cNvSpPr>
          <p:nvPr/>
        </p:nvSpPr>
        <p:spPr>
          <a:xfrm>
            <a:off x="827584" y="35258"/>
            <a:ext cx="7472386" cy="1521534"/>
          </a:xfrm>
          <a:prstGeom prst="rect">
            <a:avLst/>
          </a:prstGeom>
        </p:spPr>
        <p:txBody>
          <a:bodyPr wrap="none" rtlCol="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kumimoji="0" lang="ru-RU"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t>Расходы по объектам строительства и ремонта</a:t>
            </a:r>
            <a:r>
              <a:rPr kumimoji="0" lang="en-US"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t/>
            </a:r>
            <a:br>
              <a:rPr kumimoji="0" lang="en-US"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br>
            <a:r>
              <a:rPr kumimoji="0" lang="ru-RU"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t> муниципального образования Всеволожский</a:t>
            </a:r>
            <a:r>
              <a:rPr kumimoji="0" lang="en-US"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t/>
            </a:r>
            <a:br>
              <a:rPr kumimoji="0" lang="en-US"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br>
            <a:r>
              <a:rPr kumimoji="0" lang="ru-RU"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t> муниципальный район Ленинградской области в 2022 году</a:t>
            </a:r>
            <a:br>
              <a:rPr kumimoji="0" lang="ru-RU"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rPr>
            </a:br>
            <a:endParaRPr kumimoji="0" lang="ru-RU" sz="2000" b="1" i="0" u="none" strike="noStrike" kern="1200" cap="none" spc="0" normalizeH="0" baseline="0" noProof="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uLnTx/>
              <a:uFillTx/>
              <a:latin typeface="Arial Black" pitchFamily="34" charset="0"/>
              <a:ea typeface="+mn-ea"/>
              <a:cs typeface="Arial" pitchFamily="34" charset="0"/>
            </a:endParaRPr>
          </a:p>
        </p:txBody>
      </p:sp>
    </p:spTree>
    <p:extLst>
      <p:ext uri="{BB962C8B-B14F-4D97-AF65-F5344CB8AC3E}">
        <p14:creationId xmlns:p14="http://schemas.microsoft.com/office/powerpoint/2010/main" xmlns="" val="1480833337"/>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ИНФОРМАЦИЯ ПО ИСПОЛНЕНИЮ ОТДЕЛЬНЫХ </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МУНИЦИПАЛЬНЫХ ПРОГРАММ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«Современное образование во Всеволожском </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муниципальном районе Ленинградской области» на 2022-2026 годы»</a:t>
            </a:r>
          </a:p>
        </p:txBody>
      </p:sp>
      <p:graphicFrame>
        <p:nvGraphicFramePr>
          <p:cNvPr id="4" name="Таблица 3"/>
          <p:cNvGraphicFramePr>
            <a:graphicFrameLocks noGrp="1"/>
          </p:cNvGraphicFramePr>
          <p:nvPr/>
        </p:nvGraphicFramePr>
        <p:xfrm>
          <a:off x="323528" y="1266980"/>
          <a:ext cx="8568952" cy="5021916"/>
        </p:xfrm>
        <a:graphic>
          <a:graphicData uri="http://schemas.openxmlformats.org/drawingml/2006/table">
            <a:tbl>
              <a:tblPr/>
              <a:tblGrid>
                <a:gridCol w="1944216"/>
                <a:gridCol w="864096"/>
                <a:gridCol w="5760640"/>
              </a:tblGrid>
              <a:tr h="288030">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Направление расходов</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Исполнено в </a:t>
                      </a:r>
                      <a:r>
                        <a:rPr lang="ru-RU" sz="1200" b="1" baseline="0" dirty="0" smtClean="0">
                          <a:latin typeface="Times New Roman" pitchFamily="18" charset="0"/>
                          <a:ea typeface="Calibri"/>
                          <a:cs typeface="Times New Roman" pitchFamily="18" charset="0"/>
                        </a:rPr>
                        <a:t>2022 году</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Основные направления расходования средств</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60000">
                <a:tc>
                  <a:txBody>
                    <a:bodyPr/>
                    <a:lstStyle/>
                    <a:p>
                      <a:pPr>
                        <a:lnSpc>
                          <a:spcPct val="115000"/>
                        </a:lnSpc>
                        <a:spcAft>
                          <a:spcPts val="0"/>
                        </a:spcAft>
                      </a:pPr>
                      <a:r>
                        <a:rPr lang="ru-RU" sz="1100" dirty="0">
                          <a:latin typeface="Times New Roman" pitchFamily="18" charset="0"/>
                          <a:ea typeface="Times New Roman"/>
                          <a:cs typeface="Times New Roman" pitchFamily="18" charset="0"/>
                        </a:rPr>
                        <a:t>Реализация национальных проектов</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en-US" sz="1100" dirty="0" smtClean="0">
                          <a:latin typeface="Times New Roman" pitchFamily="18" charset="0"/>
                          <a:ea typeface="Calibri"/>
                          <a:cs typeface="Times New Roman" pitchFamily="18" charset="0"/>
                        </a:rPr>
                        <a:t>1</a:t>
                      </a:r>
                      <a:r>
                        <a:rPr lang="ru-RU" sz="1100" dirty="0">
                          <a:latin typeface="Times New Roman" pitchFamily="18" charset="0"/>
                          <a:ea typeface="Calibri"/>
                          <a:cs typeface="Times New Roman" pitchFamily="18" charset="0"/>
                        </a:rPr>
                        <a:t> </a:t>
                      </a:r>
                      <a:r>
                        <a:rPr lang="en-US" sz="1100" dirty="0" smtClean="0">
                          <a:latin typeface="Times New Roman" pitchFamily="18" charset="0"/>
                          <a:ea typeface="Calibri"/>
                          <a:cs typeface="Times New Roman" pitchFamily="18" charset="0"/>
                        </a:rPr>
                        <a:t>011</a:t>
                      </a:r>
                      <a:r>
                        <a:rPr lang="ru-RU" sz="1100" dirty="0">
                          <a:latin typeface="Times New Roman" pitchFamily="18" charset="0"/>
                          <a:ea typeface="Calibri"/>
                          <a:cs typeface="Times New Roman" pitchFamily="18" charset="0"/>
                        </a:rPr>
                        <a:t> </a:t>
                      </a:r>
                      <a:r>
                        <a:rPr lang="en-US" sz="1100" dirty="0" smtClean="0">
                          <a:latin typeface="Times New Roman" pitchFamily="18" charset="0"/>
                          <a:ea typeface="Calibri"/>
                          <a:cs typeface="Times New Roman" pitchFamily="18" charset="0"/>
                        </a:rPr>
                        <a:t>412</a:t>
                      </a:r>
                      <a:r>
                        <a:rPr lang="ru-RU" sz="1100" dirty="0" smtClean="0">
                          <a:latin typeface="Times New Roman" pitchFamily="18" charset="0"/>
                          <a:ea typeface="Calibri"/>
                          <a:cs typeface="Times New Roman" pitchFamily="18" charset="0"/>
                        </a:rPr>
                        <a:t>,</a:t>
                      </a:r>
                      <a:r>
                        <a:rPr lang="en-US" sz="1100" dirty="0" smtClean="0">
                          <a:latin typeface="Times New Roman" pitchFamily="18" charset="0"/>
                          <a:ea typeface="Calibri"/>
                          <a:cs typeface="Times New Roman" pitchFamily="18" charset="0"/>
                        </a:rPr>
                        <a:t>5</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solidFill>
                            <a:srgbClr val="000000"/>
                          </a:solidFill>
                          <a:latin typeface="Times New Roman" pitchFamily="18" charset="0"/>
                          <a:ea typeface="Calibri"/>
                          <a:cs typeface="Times New Roman" pitchFamily="18" charset="0"/>
                        </a:rPr>
                        <a:t>1.Приобретение оргтехники, оборудования для  оснащения центров образования естественно - научной и технической направленностей в 2-х школах района: </a:t>
                      </a:r>
                      <a:r>
                        <a:rPr lang="ru-RU" sz="1100" dirty="0" err="1">
                          <a:solidFill>
                            <a:srgbClr val="000000"/>
                          </a:solidFill>
                          <a:latin typeface="Times New Roman" pitchFamily="18" charset="0"/>
                          <a:ea typeface="Calibri"/>
                          <a:cs typeface="Times New Roman" pitchFamily="18" charset="0"/>
                        </a:rPr>
                        <a:t>Лесколовский</a:t>
                      </a:r>
                      <a:r>
                        <a:rPr lang="ru-RU" sz="1100" dirty="0">
                          <a:solidFill>
                            <a:srgbClr val="000000"/>
                          </a:solidFill>
                          <a:latin typeface="Times New Roman" pitchFamily="18" charset="0"/>
                          <a:ea typeface="Calibri"/>
                          <a:cs typeface="Times New Roman" pitchFamily="18" charset="0"/>
                        </a:rPr>
                        <a:t> ЦО и </a:t>
                      </a:r>
                      <a:r>
                        <a:rPr lang="ru-RU" sz="1100" dirty="0" err="1">
                          <a:solidFill>
                            <a:srgbClr val="000000"/>
                          </a:solidFill>
                          <a:latin typeface="Times New Roman" pitchFamily="18" charset="0"/>
                          <a:ea typeface="Calibri"/>
                          <a:cs typeface="Times New Roman" pitchFamily="18" charset="0"/>
                        </a:rPr>
                        <a:t>Гарболовская</a:t>
                      </a:r>
                      <a:r>
                        <a:rPr lang="ru-RU" sz="1100" dirty="0">
                          <a:solidFill>
                            <a:srgbClr val="000000"/>
                          </a:solidFill>
                          <a:latin typeface="Times New Roman" pitchFamily="18" charset="0"/>
                          <a:ea typeface="Calibri"/>
                          <a:cs typeface="Times New Roman" pitchFamily="18" charset="0"/>
                        </a:rPr>
                        <a:t> СОШ;</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solidFill>
                            <a:srgbClr val="000000"/>
                          </a:solidFill>
                          <a:latin typeface="Times New Roman" pitchFamily="18" charset="0"/>
                          <a:ea typeface="Calibri"/>
                          <a:cs typeface="Times New Roman" pitchFamily="18" charset="0"/>
                        </a:rPr>
                        <a:t>2.Строительство школы на 1000 мест г. </a:t>
                      </a:r>
                      <a:r>
                        <a:rPr lang="ru-RU" sz="1100" dirty="0" err="1">
                          <a:solidFill>
                            <a:srgbClr val="000000"/>
                          </a:solidFill>
                          <a:latin typeface="Times New Roman" pitchFamily="18" charset="0"/>
                          <a:ea typeface="Calibri"/>
                          <a:cs typeface="Times New Roman" pitchFamily="18" charset="0"/>
                        </a:rPr>
                        <a:t>Кудрово</a:t>
                      </a:r>
                      <a:r>
                        <a:rPr lang="ru-RU" sz="1100" dirty="0">
                          <a:solidFill>
                            <a:srgbClr val="000000"/>
                          </a:solidFill>
                          <a:latin typeface="Times New Roman" pitchFamily="18" charset="0"/>
                          <a:ea typeface="Calibri"/>
                          <a:cs typeface="Times New Roman" pitchFamily="18" charset="0"/>
                        </a:rPr>
                        <a:t> и  школы на 1175 мест пос. </a:t>
                      </a:r>
                      <a:r>
                        <a:rPr lang="ru-RU" sz="1100" dirty="0" err="1">
                          <a:solidFill>
                            <a:srgbClr val="000000"/>
                          </a:solidFill>
                          <a:latin typeface="Times New Roman" pitchFamily="18" charset="0"/>
                          <a:ea typeface="Calibri"/>
                          <a:cs typeface="Times New Roman" pitchFamily="18" charset="0"/>
                        </a:rPr>
                        <a:t>Мурино</a:t>
                      </a:r>
                      <a:r>
                        <a:rPr lang="ru-RU" sz="1100" dirty="0">
                          <a:solidFill>
                            <a:srgbClr val="000000"/>
                          </a:solidFill>
                          <a:latin typeface="Times New Roman" pitchFamily="18" charset="0"/>
                          <a:ea typeface="Calibri"/>
                          <a:cs typeface="Times New Roman" pitchFamily="18" charset="0"/>
                        </a:rPr>
                        <a:t>.</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dirty="0">
                          <a:latin typeface="Times New Roman" pitchFamily="18" charset="0"/>
                          <a:ea typeface="Times New Roman"/>
                          <a:cs typeface="Times New Roman" pitchFamily="18" charset="0"/>
                        </a:rPr>
                        <a:t>Развитие дошкольного образования детей</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en-US" sz="1100" dirty="0" smtClean="0">
                          <a:latin typeface="Times New Roman" pitchFamily="18" charset="0"/>
                          <a:ea typeface="Calibri"/>
                          <a:cs typeface="Times New Roman" pitchFamily="18" charset="0"/>
                        </a:rPr>
                        <a:t>5</a:t>
                      </a:r>
                      <a:r>
                        <a:rPr lang="ru-RU" sz="1100" dirty="0">
                          <a:latin typeface="Times New Roman" pitchFamily="18" charset="0"/>
                          <a:ea typeface="Calibri"/>
                          <a:cs typeface="Times New Roman" pitchFamily="18" charset="0"/>
                        </a:rPr>
                        <a:t> </a:t>
                      </a:r>
                      <a:r>
                        <a:rPr lang="ru-RU" sz="1100" dirty="0" smtClean="0">
                          <a:latin typeface="Times New Roman" pitchFamily="18" charset="0"/>
                          <a:ea typeface="Calibri"/>
                          <a:cs typeface="Times New Roman" pitchFamily="18" charset="0"/>
                        </a:rPr>
                        <a:t>5</a:t>
                      </a:r>
                      <a:r>
                        <a:rPr lang="en-US" sz="1100" dirty="0" smtClean="0">
                          <a:latin typeface="Times New Roman" pitchFamily="18" charset="0"/>
                          <a:ea typeface="Calibri"/>
                          <a:cs typeface="Times New Roman" pitchFamily="18" charset="0"/>
                        </a:rPr>
                        <a:t>82</a:t>
                      </a:r>
                      <a:r>
                        <a:rPr lang="ru-RU" sz="1100" dirty="0">
                          <a:latin typeface="Times New Roman" pitchFamily="18" charset="0"/>
                          <a:ea typeface="Calibri"/>
                          <a:cs typeface="Times New Roman" pitchFamily="18" charset="0"/>
                        </a:rPr>
                        <a:t> </a:t>
                      </a:r>
                      <a:r>
                        <a:rPr lang="en-US" sz="1100" dirty="0" smtClean="0">
                          <a:latin typeface="Times New Roman" pitchFamily="18" charset="0"/>
                          <a:ea typeface="Calibri"/>
                          <a:cs typeface="Times New Roman" pitchFamily="18" charset="0"/>
                        </a:rPr>
                        <a:t>396</a:t>
                      </a:r>
                      <a:r>
                        <a:rPr lang="ru-RU" sz="1100" dirty="0" smtClean="0">
                          <a:latin typeface="Times New Roman" pitchFamily="18" charset="0"/>
                          <a:ea typeface="Calibri"/>
                          <a:cs typeface="Times New Roman" pitchFamily="18" charset="0"/>
                        </a:rPr>
                        <a:t>,2</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1.Обеспечение деятельности детских дошкольных учреждений – оплата труда, коммунальные услуги, приобретение оборудования, инвентаря, игрушек и игр, питание, текущий ремонт учреждений.</a:t>
                      </a:r>
                    </a:p>
                    <a:p>
                      <a:pPr>
                        <a:lnSpc>
                          <a:spcPct val="115000"/>
                        </a:lnSpc>
                        <a:spcAft>
                          <a:spcPts val="0"/>
                        </a:spcAft>
                      </a:pPr>
                      <a:r>
                        <a:rPr lang="ru-RU" sz="1100" dirty="0">
                          <a:latin typeface="Times New Roman" pitchFamily="18" charset="0"/>
                          <a:ea typeface="Calibri"/>
                          <a:cs typeface="Times New Roman" pitchFamily="18" charset="0"/>
                        </a:rPr>
                        <a:t>2. Строительство и приобретение детских дошкольных учреждений.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a:latin typeface="Times New Roman" pitchFamily="18" charset="0"/>
                          <a:ea typeface="Times New Roman"/>
                          <a:cs typeface="Times New Roman" pitchFamily="18" charset="0"/>
                        </a:rPr>
                        <a:t>Развитие начального, общего, основного и среднего общего образования</a:t>
                      </a:r>
                      <a:endParaRPr lang="ru-RU" sz="11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en-US" sz="1100" dirty="0" smtClean="0">
                          <a:latin typeface="Times New Roman" pitchFamily="18" charset="0"/>
                          <a:ea typeface="Calibri"/>
                          <a:cs typeface="Times New Roman" pitchFamily="18" charset="0"/>
                        </a:rPr>
                        <a:t>5 833</a:t>
                      </a:r>
                      <a:r>
                        <a:rPr lang="ru-RU" sz="1100" dirty="0">
                          <a:latin typeface="Times New Roman" pitchFamily="18" charset="0"/>
                          <a:ea typeface="Calibri"/>
                          <a:cs typeface="Times New Roman" pitchFamily="18" charset="0"/>
                        </a:rPr>
                        <a:t> </a:t>
                      </a:r>
                      <a:r>
                        <a:rPr lang="en-US" sz="1100" dirty="0" smtClean="0">
                          <a:latin typeface="Times New Roman" pitchFamily="18" charset="0"/>
                          <a:ea typeface="Calibri"/>
                          <a:cs typeface="Times New Roman" pitchFamily="18" charset="0"/>
                        </a:rPr>
                        <a:t>011</a:t>
                      </a:r>
                      <a:r>
                        <a:rPr lang="ru-RU" sz="1100" dirty="0" smtClean="0">
                          <a:latin typeface="Times New Roman" pitchFamily="18" charset="0"/>
                          <a:ea typeface="Calibri"/>
                          <a:cs typeface="Times New Roman" pitchFamily="18" charset="0"/>
                        </a:rPr>
                        <a:t>,</a:t>
                      </a:r>
                      <a:r>
                        <a:rPr lang="en-US" sz="1100" dirty="0" smtClean="0">
                          <a:latin typeface="Times New Roman" pitchFamily="18" charset="0"/>
                          <a:ea typeface="Calibri"/>
                          <a:cs typeface="Times New Roman" pitchFamily="18" charset="0"/>
                        </a:rPr>
                        <a:t>7</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 Обеспечение деятельности школ  – оплата труда, коммунальные услуги, приобретение оборудования, инвентаря, питание, текущий ремонт учреждений.</a:t>
                      </a:r>
                    </a:p>
                    <a:p>
                      <a:pPr>
                        <a:lnSpc>
                          <a:spcPct val="115000"/>
                        </a:lnSpc>
                        <a:spcAft>
                          <a:spcPts val="0"/>
                        </a:spcAft>
                      </a:pPr>
                      <a:r>
                        <a:rPr lang="ru-RU" sz="1100" dirty="0">
                          <a:latin typeface="Times New Roman" pitchFamily="18" charset="0"/>
                          <a:ea typeface="Calibri"/>
                          <a:cs typeface="Times New Roman" pitchFamily="18" charset="0"/>
                        </a:rPr>
                        <a:t>2. Строительство школ.</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dirty="0">
                          <a:latin typeface="Times New Roman" pitchFamily="18" charset="0"/>
                          <a:ea typeface="Times New Roman"/>
                          <a:cs typeface="Times New Roman" pitchFamily="18" charset="0"/>
                        </a:rPr>
                        <a:t>Развитие дополнительного образования детей, подростков и молодежи</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en-US" sz="1100" dirty="0" smtClean="0">
                          <a:latin typeface="Times New Roman" pitchFamily="18" charset="0"/>
                          <a:ea typeface="Calibri"/>
                          <a:cs typeface="Times New Roman" pitchFamily="18" charset="0"/>
                        </a:rPr>
                        <a:t>812 546</a:t>
                      </a:r>
                      <a:r>
                        <a:rPr lang="ru-RU" sz="1100" dirty="0" smtClean="0">
                          <a:latin typeface="Times New Roman" pitchFamily="18" charset="0"/>
                          <a:ea typeface="Calibri"/>
                          <a:cs typeface="Times New Roman" pitchFamily="18" charset="0"/>
                        </a:rPr>
                        <a:t>,0</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1.Обеспечение деятельности музыкальных школ и школ искусств - оплата труда, коммунальные услуги, приобретение оборудования, инвентаря, музыкальных инструментов, текущий ремонт учреждений.</a:t>
                      </a:r>
                    </a:p>
                    <a:p>
                      <a:pPr>
                        <a:lnSpc>
                          <a:spcPct val="115000"/>
                        </a:lnSpc>
                        <a:spcAft>
                          <a:spcPts val="0"/>
                        </a:spcAft>
                      </a:pPr>
                      <a:r>
                        <a:rPr lang="ru-RU" sz="1100" dirty="0">
                          <a:latin typeface="Times New Roman" pitchFamily="18" charset="0"/>
                          <a:ea typeface="Calibri"/>
                          <a:cs typeface="Times New Roman" pitchFamily="18" charset="0"/>
                        </a:rPr>
                        <a:t>2. Обеспечение деятельности МБУ «Дворец детского (юношеского) творчества Всеволожского района», центра дополнительного образования «</a:t>
                      </a:r>
                      <a:r>
                        <a:rPr lang="ru-RU" sz="1100" dirty="0" err="1">
                          <a:latin typeface="Times New Roman" pitchFamily="18" charset="0"/>
                          <a:ea typeface="Calibri"/>
                          <a:cs typeface="Times New Roman" pitchFamily="18" charset="0"/>
                        </a:rPr>
                        <a:t>Ладожец</a:t>
                      </a:r>
                      <a:r>
                        <a:rPr lang="ru-RU" sz="1100" dirty="0">
                          <a:latin typeface="Times New Roman" pitchFamily="18" charset="0"/>
                          <a:ea typeface="Calibri"/>
                          <a:cs typeface="Times New Roman" pitchFamily="18" charset="0"/>
                        </a:rPr>
                        <a:t>» - оплата труда, коммунальные услуги, приобретение оборудования, инвентаря, текущий ремонт учреждений.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dirty="0">
                          <a:latin typeface="Times New Roman"/>
                          <a:ea typeface="Times New Roman"/>
                          <a:cs typeface="Times New Roman"/>
                        </a:rPr>
                        <a:t>Обеспечение деятельности учреждений</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Calibri"/>
                          <a:cs typeface="Times New Roman"/>
                        </a:rPr>
                        <a:t>136 083,0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a:ea typeface="Calibri"/>
                          <a:cs typeface="Times New Roman"/>
                        </a:rPr>
                        <a:t>Обеспечение деятельности МКУ «Центр экономики и финансов», МБУ «Всеволожский районный методический центр» и МКУ «Центр психолого-педагогической, медицинской и социальной помощи» - оплата труда, текущие расходы.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dirty="0">
                          <a:latin typeface="Times New Roman"/>
                          <a:ea typeface="Times New Roman"/>
                          <a:cs typeface="Times New Roman"/>
                        </a:rPr>
                        <a:t>Компенсация родительской платы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Calibri"/>
                          <a:cs typeface="Times New Roman"/>
                        </a:rPr>
                        <a:t>21 510,5</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a:ea typeface="Calibri"/>
                          <a:cs typeface="Times New Roman"/>
                        </a:rPr>
                        <a:t>Выплата компенсации части родительской платы за присмотр и уход за ребенком в детских дошкольных учреждениях</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000">
                <a:tc>
                  <a:txBody>
                    <a:bodyPr/>
                    <a:lstStyle/>
                    <a:p>
                      <a:pPr>
                        <a:lnSpc>
                          <a:spcPct val="115000"/>
                        </a:lnSpc>
                        <a:spcAft>
                          <a:spcPts val="0"/>
                        </a:spcAft>
                      </a:pPr>
                      <a:r>
                        <a:rPr lang="ru-RU" sz="1100" dirty="0">
                          <a:latin typeface="Times New Roman"/>
                          <a:ea typeface="Times New Roman"/>
                          <a:cs typeface="Times New Roman"/>
                        </a:rPr>
                        <a:t>Питание</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a:latin typeface="Times New Roman"/>
                          <a:ea typeface="Calibri"/>
                          <a:cs typeface="Times New Roman"/>
                        </a:rPr>
                        <a:t>507 190,0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a:ea typeface="Calibri"/>
                          <a:cs typeface="Times New Roman"/>
                        </a:rPr>
                        <a:t>Организация бесплатного питания (включая горячее) обучающихся школ</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5" name="TextBox 4"/>
          <p:cNvSpPr txBox="1"/>
          <p:nvPr/>
        </p:nvSpPr>
        <p:spPr>
          <a:xfrm>
            <a:off x="8045325" y="980728"/>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ИНФОРМАЦИЯ ПО ИСПОЛНЕНИЮ ОТДЕЛЬНЫХ </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МУНИЦИПАЛЬНЫХ ПРОГРАММ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«Современное образование во Всеволожском </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муниципальном районе Ленинградской области» на 2022-2026 годы»</a:t>
            </a:r>
          </a:p>
        </p:txBody>
      </p:sp>
      <p:graphicFrame>
        <p:nvGraphicFramePr>
          <p:cNvPr id="4" name="Таблица 3"/>
          <p:cNvGraphicFramePr>
            <a:graphicFrameLocks noGrp="1"/>
          </p:cNvGraphicFramePr>
          <p:nvPr/>
        </p:nvGraphicFramePr>
        <p:xfrm>
          <a:off x="323528" y="1266980"/>
          <a:ext cx="8568952" cy="5487534"/>
        </p:xfrm>
        <a:graphic>
          <a:graphicData uri="http://schemas.openxmlformats.org/drawingml/2006/table">
            <a:tbl>
              <a:tblPr/>
              <a:tblGrid>
                <a:gridCol w="1944216"/>
                <a:gridCol w="864096"/>
                <a:gridCol w="5760640"/>
              </a:tblGrid>
              <a:tr h="1512000">
                <a:tc>
                  <a:txBody>
                    <a:bodyPr/>
                    <a:lstStyle/>
                    <a:p>
                      <a:pPr>
                        <a:lnSpc>
                          <a:spcPct val="115000"/>
                        </a:lnSpc>
                        <a:spcAft>
                          <a:spcPts val="0"/>
                        </a:spcAft>
                      </a:pPr>
                      <a:r>
                        <a:rPr lang="ru-RU" sz="1100" dirty="0">
                          <a:latin typeface="Times New Roman" pitchFamily="18" charset="0"/>
                          <a:ea typeface="Times New Roman"/>
                          <a:cs typeface="Times New Roman" pitchFamily="18" charset="0"/>
                        </a:rPr>
                        <a:t>Поддержка одаренных детей и талантливой молодежи</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en-US" sz="1100" dirty="0" smtClean="0">
                          <a:latin typeface="Times New Roman" pitchFamily="18" charset="0"/>
                          <a:ea typeface="Calibri"/>
                          <a:cs typeface="Times New Roman" pitchFamily="18" charset="0"/>
                        </a:rPr>
                        <a:t>5</a:t>
                      </a:r>
                      <a:r>
                        <a:rPr lang="ru-RU" sz="1100" dirty="0">
                          <a:latin typeface="Times New Roman" pitchFamily="18" charset="0"/>
                          <a:ea typeface="Calibri"/>
                          <a:cs typeface="Times New Roman" pitchFamily="18" charset="0"/>
                        </a:rPr>
                        <a:t> </a:t>
                      </a:r>
                      <a:r>
                        <a:rPr lang="en-US" sz="1100" dirty="0" smtClean="0">
                          <a:latin typeface="Times New Roman" pitchFamily="18" charset="0"/>
                          <a:ea typeface="Calibri"/>
                          <a:cs typeface="Times New Roman" pitchFamily="18" charset="0"/>
                        </a:rPr>
                        <a:t>380</a:t>
                      </a:r>
                      <a:r>
                        <a:rPr lang="ru-RU" sz="1100" dirty="0" smtClean="0">
                          <a:latin typeface="Times New Roman" pitchFamily="18" charset="0"/>
                          <a:ea typeface="Calibri"/>
                          <a:cs typeface="Times New Roman" pitchFamily="18" charset="0"/>
                        </a:rPr>
                        <a:t>,</a:t>
                      </a:r>
                      <a:r>
                        <a:rPr lang="en-US" sz="1100" dirty="0" smtClean="0">
                          <a:latin typeface="Times New Roman" pitchFamily="18" charset="0"/>
                          <a:ea typeface="Calibri"/>
                          <a:cs typeface="Times New Roman" pitchFamily="18" charset="0"/>
                        </a:rPr>
                        <a:t>0</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a:t>
                      </a:r>
                      <a:r>
                        <a:rPr lang="ru-RU" sz="1100" dirty="0">
                          <a:latin typeface="Times New Roman" pitchFamily="18" charset="0"/>
                          <a:ea typeface="Times New Roman"/>
                          <a:cs typeface="Times New Roman" pitchFamily="18" charset="0"/>
                        </a:rPr>
                        <a:t> Организация праздника «Парад звезд» - чествование победителей и призеров олимпиад, конкурсов, смотров, соревнований.</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Calibri"/>
                          <a:cs typeface="Times New Roman" pitchFamily="18" charset="0"/>
                        </a:rPr>
                        <a:t>2. </a:t>
                      </a:r>
                      <a:r>
                        <a:rPr lang="ru-RU" sz="1100" dirty="0">
                          <a:latin typeface="Times New Roman" pitchFamily="18" charset="0"/>
                          <a:ea typeface="Times New Roman"/>
                          <a:cs typeface="Times New Roman" pitchFamily="18" charset="0"/>
                        </a:rPr>
                        <a:t>Чествование золотых и серебряных медалистов.</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3. Организация участия талантливых детей в олимпиадах, конкурсах, смотрах, концертах.</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4. Организация и проведение мероприятий патриотического направления: Парламент старшеклассников, Школа актива, Детские общественные организации.</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5. Организация и проведение муниципального этапа Всероссийской олимпиады школьников. Участие в региональном и заключительном этапах олимпиады.</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6. </a:t>
                      </a:r>
                      <a:r>
                        <a:rPr lang="ru-RU" sz="1100" dirty="0" smtClean="0">
                          <a:latin typeface="Times New Roman" pitchFamily="18" charset="0"/>
                          <a:ea typeface="Times New Roman"/>
                          <a:cs typeface="Times New Roman" pitchFamily="18" charset="0"/>
                        </a:rPr>
                        <a:t>Выплата </a:t>
                      </a:r>
                      <a:r>
                        <a:rPr lang="ru-RU" sz="1100" dirty="0">
                          <a:latin typeface="Times New Roman" pitchFamily="18" charset="0"/>
                          <a:ea typeface="Times New Roman"/>
                          <a:cs typeface="Times New Roman" pitchFamily="18" charset="0"/>
                        </a:rPr>
                        <a:t>стипендии Главы администрации муниципального образования.</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12000">
                <a:tc>
                  <a:txBody>
                    <a:bodyPr/>
                    <a:lstStyle/>
                    <a:p>
                      <a:pPr>
                        <a:lnSpc>
                          <a:spcPct val="115000"/>
                        </a:lnSpc>
                        <a:spcAft>
                          <a:spcPts val="0"/>
                        </a:spcAft>
                      </a:pPr>
                      <a:r>
                        <a:rPr lang="ru-RU" sz="1100" dirty="0">
                          <a:latin typeface="Times New Roman" pitchFamily="18" charset="0"/>
                          <a:ea typeface="Times New Roman"/>
                          <a:cs typeface="Times New Roman" pitchFamily="18" charset="0"/>
                        </a:rPr>
                        <a:t>Поддержка и развитие кадрового потенциала системы образования</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smtClean="0">
                          <a:latin typeface="Times New Roman" pitchFamily="18" charset="0"/>
                          <a:ea typeface="Calibri"/>
                          <a:cs typeface="Times New Roman" pitchFamily="18" charset="0"/>
                        </a:rPr>
                        <a:t>4</a:t>
                      </a:r>
                      <a:r>
                        <a:rPr lang="ru-RU" sz="1100" dirty="0">
                          <a:latin typeface="Times New Roman" pitchFamily="18" charset="0"/>
                          <a:ea typeface="Calibri"/>
                          <a:cs typeface="Times New Roman" pitchFamily="18" charset="0"/>
                        </a:rPr>
                        <a:t> </a:t>
                      </a:r>
                      <a:r>
                        <a:rPr lang="ru-RU" sz="1100" dirty="0" smtClean="0">
                          <a:latin typeface="Times New Roman" pitchFamily="18" charset="0"/>
                          <a:ea typeface="Calibri"/>
                          <a:cs typeface="Times New Roman" pitchFamily="18" charset="0"/>
                        </a:rPr>
                        <a:t>599,1</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a:t>
                      </a:r>
                      <a:r>
                        <a:rPr lang="ru-RU" sz="1100" dirty="0" smtClean="0">
                          <a:latin typeface="Times New Roman" pitchFamily="18" charset="0"/>
                          <a:ea typeface="Calibri"/>
                          <a:cs typeface="Times New Roman" pitchFamily="18" charset="0"/>
                        </a:rPr>
                        <a:t>. Создание </a:t>
                      </a:r>
                      <a:r>
                        <a:rPr lang="ru-RU" sz="1100" dirty="0">
                          <a:latin typeface="Times New Roman" pitchFamily="18" charset="0"/>
                          <a:ea typeface="Calibri"/>
                          <a:cs typeface="Times New Roman" pitchFamily="18" charset="0"/>
                        </a:rPr>
                        <a:t>и организация системы сопровождения молодых специалистов;</a:t>
                      </a:r>
                    </a:p>
                    <a:p>
                      <a:pPr>
                        <a:lnSpc>
                          <a:spcPct val="115000"/>
                        </a:lnSpc>
                        <a:spcAft>
                          <a:spcPts val="0"/>
                        </a:spcAft>
                      </a:pPr>
                      <a:r>
                        <a:rPr lang="ru-RU" sz="1100" dirty="0">
                          <a:latin typeface="Times New Roman" pitchFamily="18" charset="0"/>
                          <a:ea typeface="Calibri"/>
                          <a:cs typeface="Times New Roman" pitchFamily="18" charset="0"/>
                        </a:rPr>
                        <a:t>2. Организация работы по пропаганде педагогической профессии;</a:t>
                      </a:r>
                    </a:p>
                    <a:p>
                      <a:pPr>
                        <a:lnSpc>
                          <a:spcPct val="115000"/>
                        </a:lnSpc>
                        <a:spcAft>
                          <a:spcPts val="0"/>
                        </a:spcAft>
                      </a:pPr>
                      <a:r>
                        <a:rPr lang="ru-RU" sz="1100" dirty="0">
                          <a:latin typeface="Times New Roman" pitchFamily="18" charset="0"/>
                          <a:ea typeface="Calibri"/>
                          <a:cs typeface="Times New Roman" pitchFamily="18" charset="0"/>
                        </a:rPr>
                        <a:t>3. Организация и проведение профессиональных конкурсов педагогического мастерства;</a:t>
                      </a:r>
                    </a:p>
                    <a:p>
                      <a:pPr>
                        <a:lnSpc>
                          <a:spcPct val="115000"/>
                        </a:lnSpc>
                        <a:spcAft>
                          <a:spcPts val="0"/>
                        </a:spcAft>
                      </a:pPr>
                      <a:r>
                        <a:rPr lang="ru-RU" sz="1100" dirty="0">
                          <a:latin typeface="Times New Roman" pitchFamily="18" charset="0"/>
                          <a:ea typeface="Calibri"/>
                          <a:cs typeface="Times New Roman" pitchFamily="18" charset="0"/>
                        </a:rPr>
                        <a:t>4. Обеспечение подготовки, переподготовки и повышения квалификации педагогических и руководящих работников;</a:t>
                      </a:r>
                    </a:p>
                    <a:p>
                      <a:pPr>
                        <a:lnSpc>
                          <a:spcPct val="115000"/>
                        </a:lnSpc>
                        <a:spcAft>
                          <a:spcPts val="0"/>
                        </a:spcAft>
                      </a:pPr>
                      <a:r>
                        <a:rPr lang="ru-RU" sz="1100" dirty="0">
                          <a:latin typeface="Times New Roman" pitchFamily="18" charset="0"/>
                          <a:ea typeface="Calibri"/>
                          <a:cs typeface="Times New Roman" pitchFamily="18" charset="0"/>
                        </a:rPr>
                        <a:t>5. Охрана здоровья участников образовательного процесса;</a:t>
                      </a:r>
                    </a:p>
                    <a:p>
                      <a:pPr>
                        <a:lnSpc>
                          <a:spcPct val="115000"/>
                        </a:lnSpc>
                        <a:spcAft>
                          <a:spcPts val="0"/>
                        </a:spcAft>
                      </a:pPr>
                      <a:r>
                        <a:rPr lang="ru-RU" sz="1100" dirty="0">
                          <a:latin typeface="Times New Roman" pitchFamily="18" charset="0"/>
                          <a:ea typeface="Calibri"/>
                          <a:cs typeface="Times New Roman" pitchFamily="18" charset="0"/>
                        </a:rPr>
                        <a:t>6. Развитие кадрового потенциала системы дошкольного, общего и дополнительного образования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12000">
                <a:tc>
                  <a:txBody>
                    <a:bodyPr/>
                    <a:lstStyle/>
                    <a:p>
                      <a:pPr>
                        <a:lnSpc>
                          <a:spcPct val="115000"/>
                        </a:lnSpc>
                        <a:spcAft>
                          <a:spcPts val="0"/>
                        </a:spcAft>
                      </a:pPr>
                      <a:r>
                        <a:rPr lang="ru-RU" sz="1100" dirty="0">
                          <a:latin typeface="Times New Roman" pitchFamily="18" charset="0"/>
                          <a:ea typeface="Times New Roman"/>
                          <a:cs typeface="Times New Roman" pitchFamily="18" charset="0"/>
                        </a:rPr>
                        <a:t>Развитие системы отдыха, оздоровления, занятости детей, подростков и молодежи</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dirty="0" smtClean="0">
                          <a:latin typeface="Times New Roman" pitchFamily="18" charset="0"/>
                          <a:ea typeface="Calibri"/>
                          <a:cs typeface="Times New Roman" pitchFamily="18" charset="0"/>
                        </a:rPr>
                        <a:t>206</a:t>
                      </a:r>
                      <a:r>
                        <a:rPr lang="ru-RU" sz="1100" dirty="0">
                          <a:latin typeface="Times New Roman" pitchFamily="18" charset="0"/>
                          <a:ea typeface="Calibri"/>
                          <a:cs typeface="Times New Roman" pitchFamily="18" charset="0"/>
                        </a:rPr>
                        <a:t> </a:t>
                      </a:r>
                      <a:r>
                        <a:rPr lang="ru-RU" sz="1100" dirty="0" smtClean="0">
                          <a:latin typeface="Times New Roman" pitchFamily="18" charset="0"/>
                          <a:ea typeface="Calibri"/>
                          <a:cs typeface="Times New Roman" pitchFamily="18" charset="0"/>
                        </a:rPr>
                        <a:t>303,0</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pitchFamily="18" charset="0"/>
                          <a:ea typeface="Calibri"/>
                          <a:cs typeface="Times New Roman" pitchFamily="18" charset="0"/>
                        </a:rPr>
                        <a:t>1. Обеспечение деятельности центра дополнительного образования «Островки» - оплата труда, коммунальные услуги, приобретение оборудования, инвентаря, текущий ремонт учреждения.</a:t>
                      </a:r>
                    </a:p>
                    <a:p>
                      <a:pPr>
                        <a:lnSpc>
                          <a:spcPct val="115000"/>
                        </a:lnSpc>
                        <a:spcAft>
                          <a:spcPts val="0"/>
                        </a:spcAft>
                      </a:pPr>
                      <a:r>
                        <a:rPr lang="ru-RU" sz="1100" dirty="0">
                          <a:latin typeface="Times New Roman" pitchFamily="18" charset="0"/>
                          <a:ea typeface="Calibri"/>
                          <a:cs typeface="Times New Roman" pitchFamily="18" charset="0"/>
                        </a:rPr>
                        <a:t>2. </a:t>
                      </a:r>
                      <a:r>
                        <a:rPr lang="ru-RU" sz="1100" dirty="0">
                          <a:latin typeface="Times New Roman" pitchFamily="18" charset="0"/>
                          <a:ea typeface="Times New Roman"/>
                          <a:cs typeface="Times New Roman" pitchFamily="18" charset="0"/>
                        </a:rPr>
                        <a:t>Организация отдыха и оздоровления детей и подростков в загородных стационарных лагерях.</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3. Организация   отдыха детей, находящихся в трудной жизненной ситуации,</a:t>
                      </a:r>
                      <a:br>
                        <a:rPr lang="ru-RU" sz="1100" dirty="0">
                          <a:latin typeface="Times New Roman" pitchFamily="18" charset="0"/>
                          <a:ea typeface="Times New Roman"/>
                          <a:cs typeface="Times New Roman" pitchFamily="18" charset="0"/>
                        </a:rPr>
                      </a:br>
                      <a:r>
                        <a:rPr lang="ru-RU" sz="1100" dirty="0">
                          <a:latin typeface="Times New Roman" pitchFamily="18" charset="0"/>
                          <a:ea typeface="Times New Roman"/>
                          <a:cs typeface="Times New Roman" pitchFamily="18" charset="0"/>
                        </a:rPr>
                        <a:t>в каникулярное время.</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4. Организация отдыха и оздоровления детей и подростков в лагерях с дневным пребыванием детей на базе общеобразовательных учреждений и на базе оздоровительных площадок.</a:t>
                      </a:r>
                      <a:endParaRPr lang="ru-RU" sz="1100" dirty="0">
                        <a:latin typeface="Times New Roman" pitchFamily="18" charset="0"/>
                        <a:ea typeface="Calibri"/>
                        <a:cs typeface="Times New Roman" pitchFamily="18" charset="0"/>
                      </a:endParaRPr>
                    </a:p>
                    <a:p>
                      <a:pPr>
                        <a:lnSpc>
                          <a:spcPct val="115000"/>
                        </a:lnSpc>
                        <a:spcAft>
                          <a:spcPts val="0"/>
                        </a:spcAft>
                      </a:pPr>
                      <a:r>
                        <a:rPr lang="ru-RU" sz="1100" dirty="0">
                          <a:latin typeface="Times New Roman" pitchFamily="18" charset="0"/>
                          <a:ea typeface="Times New Roman"/>
                          <a:cs typeface="Times New Roman" pitchFamily="18" charset="0"/>
                        </a:rPr>
                        <a:t>5. Организация работы трудовых бригад.</a:t>
                      </a: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b="1" dirty="0">
                          <a:latin typeface="Times New Roman"/>
                          <a:ea typeface="Calibri"/>
                          <a:cs typeface="Times New Roman"/>
                        </a:rPr>
                        <a:t>Итого</a:t>
                      </a:r>
                      <a:endParaRPr lang="ru-RU" sz="11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a:ea typeface="Calibri"/>
                          <a:cs typeface="Times New Roman"/>
                        </a:rPr>
                        <a:t>14 120 432,0</a:t>
                      </a:r>
                      <a:endParaRPr lang="ru-RU" sz="1100" b="1" dirty="0">
                        <a:latin typeface="Calibri"/>
                        <a:ea typeface="Calibri"/>
                        <a:cs typeface="Times New Roman"/>
                      </a:endParaRPr>
                    </a:p>
                  </a:txBody>
                  <a:tcPr marL="18000" marR="1800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nSpc>
                          <a:spcPct val="115000"/>
                        </a:lnSpc>
                        <a:spcAft>
                          <a:spcPts val="0"/>
                        </a:spcAft>
                      </a:pPr>
                      <a:endParaRPr lang="ru-RU" sz="11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8045325" y="980728"/>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источникам финансирования в общей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сумме расходов по муниципальной программе</a:t>
            </a:r>
          </a:p>
        </p:txBody>
      </p:sp>
      <p:graphicFrame>
        <p:nvGraphicFramePr>
          <p:cNvPr id="5" name="Диаграмма 4"/>
          <p:cNvGraphicFramePr/>
          <p:nvPr/>
        </p:nvGraphicFramePr>
        <p:xfrm>
          <a:off x="2267744" y="908720"/>
          <a:ext cx="5616624" cy="59492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179512" y="1447801"/>
          <a:ext cx="2160240" cy="5308875"/>
        </p:xfrm>
        <a:graphic>
          <a:graphicData uri="http://schemas.openxmlformats.org/drawingml/2006/table">
            <a:tbl>
              <a:tblPr>
                <a:tableStyleId>{2D5ABB26-0587-4C30-8999-92F81FD0307C}</a:tableStyleId>
              </a:tblPr>
              <a:tblGrid>
                <a:gridCol w="2160240"/>
              </a:tblGrid>
              <a:tr h="533399">
                <a:tc>
                  <a:txBody>
                    <a:bodyPr/>
                    <a:lstStyle/>
                    <a:p>
                      <a:pPr algn="r">
                        <a:lnSpc>
                          <a:spcPct val="115000"/>
                        </a:lnSpc>
                        <a:spcAft>
                          <a:spcPts val="0"/>
                        </a:spcAft>
                      </a:pPr>
                      <a:r>
                        <a:rPr lang="ru-RU" sz="1100" b="1" dirty="0"/>
                        <a:t>Реализация национальных проектов</a:t>
                      </a:r>
                      <a:endParaRPr lang="ru-RU" sz="1100" b="1" dirty="0">
                        <a:latin typeface="Calibri"/>
                        <a:ea typeface="Calibri"/>
                        <a:cs typeface="Times New Roman"/>
                      </a:endParaRPr>
                    </a:p>
                  </a:txBody>
                  <a:tcPr marL="68580" marR="68580" marT="0" marB="0"/>
                </a:tc>
              </a:tr>
              <a:tr h="419100">
                <a:tc>
                  <a:txBody>
                    <a:bodyPr/>
                    <a:lstStyle/>
                    <a:p>
                      <a:pPr algn="r">
                        <a:lnSpc>
                          <a:spcPct val="115000"/>
                        </a:lnSpc>
                        <a:spcAft>
                          <a:spcPts val="0"/>
                        </a:spcAft>
                      </a:pPr>
                      <a:r>
                        <a:rPr lang="ru-RU" sz="1100" b="1" dirty="0"/>
                        <a:t>Развитие дошкольного образования детей</a:t>
                      </a:r>
                      <a:endParaRPr lang="ru-RU" sz="1100" b="1" dirty="0">
                        <a:latin typeface="Calibri"/>
                        <a:ea typeface="Calibri"/>
                        <a:cs typeface="Times New Roman"/>
                      </a:endParaRPr>
                    </a:p>
                  </a:txBody>
                  <a:tcPr marL="68580" marR="68580" marT="0" marB="0"/>
                </a:tc>
              </a:tr>
              <a:tr h="561975">
                <a:tc>
                  <a:txBody>
                    <a:bodyPr/>
                    <a:lstStyle/>
                    <a:p>
                      <a:pPr algn="r">
                        <a:lnSpc>
                          <a:spcPct val="115000"/>
                        </a:lnSpc>
                        <a:spcAft>
                          <a:spcPts val="0"/>
                        </a:spcAft>
                      </a:pPr>
                      <a:r>
                        <a:rPr lang="ru-RU" sz="1100" b="1"/>
                        <a:t>Развитие начального, общего, основного и среднего общего образования</a:t>
                      </a:r>
                      <a:endParaRPr lang="ru-RU" sz="1100" b="1">
                        <a:latin typeface="Calibri"/>
                        <a:ea typeface="Calibri"/>
                        <a:cs typeface="Times New Roman"/>
                      </a:endParaRPr>
                    </a:p>
                  </a:txBody>
                  <a:tcPr marL="68580" marR="68580" marT="0" marB="0"/>
                </a:tc>
              </a:tr>
              <a:tr h="571109">
                <a:tc>
                  <a:txBody>
                    <a:bodyPr/>
                    <a:lstStyle/>
                    <a:p>
                      <a:pPr algn="r">
                        <a:lnSpc>
                          <a:spcPct val="115000"/>
                        </a:lnSpc>
                        <a:spcAft>
                          <a:spcPts val="0"/>
                        </a:spcAft>
                      </a:pPr>
                      <a:r>
                        <a:rPr lang="ru-RU" sz="1100" b="1" dirty="0"/>
                        <a:t>Развитие дополнительного образования детей, подростков и молодежи</a:t>
                      </a:r>
                      <a:endParaRPr lang="ru-RU" sz="1100" b="1" dirty="0">
                        <a:latin typeface="Calibri"/>
                        <a:ea typeface="Calibri"/>
                        <a:cs typeface="Times New Roman"/>
                      </a:endParaRPr>
                    </a:p>
                  </a:txBody>
                  <a:tcPr marL="68580" marR="68580" marT="0" marB="0"/>
                </a:tc>
              </a:tr>
              <a:tr h="423049">
                <a:tc>
                  <a:txBody>
                    <a:bodyPr/>
                    <a:lstStyle/>
                    <a:p>
                      <a:pPr algn="r">
                        <a:lnSpc>
                          <a:spcPct val="115000"/>
                        </a:lnSpc>
                        <a:spcAft>
                          <a:spcPts val="0"/>
                        </a:spcAft>
                      </a:pPr>
                      <a:r>
                        <a:rPr lang="ru-RU" sz="1100" b="1"/>
                        <a:t>Поддержка одаренных детей и талантливой молодежи</a:t>
                      </a:r>
                      <a:endParaRPr lang="ru-RU" sz="1100" b="1">
                        <a:latin typeface="Calibri"/>
                        <a:ea typeface="Calibri"/>
                        <a:cs typeface="Times New Roman"/>
                      </a:endParaRPr>
                    </a:p>
                  </a:txBody>
                  <a:tcPr marL="68580" marR="68580" marT="0" marB="0"/>
                </a:tc>
              </a:tr>
              <a:tr h="592150">
                <a:tc>
                  <a:txBody>
                    <a:bodyPr/>
                    <a:lstStyle/>
                    <a:p>
                      <a:pPr algn="r">
                        <a:lnSpc>
                          <a:spcPct val="115000"/>
                        </a:lnSpc>
                        <a:spcAft>
                          <a:spcPts val="0"/>
                        </a:spcAft>
                      </a:pPr>
                      <a:r>
                        <a:rPr lang="ru-RU" sz="1100" b="1"/>
                        <a:t>Поддержка и развитие кадрового потенциала системы образования</a:t>
                      </a:r>
                      <a:endParaRPr lang="ru-RU" sz="1100" b="1">
                        <a:latin typeface="Calibri"/>
                        <a:ea typeface="Calibri"/>
                        <a:cs typeface="Times New Roman"/>
                      </a:endParaRPr>
                    </a:p>
                  </a:txBody>
                  <a:tcPr marL="68580" marR="68580" marT="0" marB="0"/>
                </a:tc>
              </a:tr>
              <a:tr h="618412">
                <a:tc>
                  <a:txBody>
                    <a:bodyPr/>
                    <a:lstStyle/>
                    <a:p>
                      <a:pPr algn="r">
                        <a:lnSpc>
                          <a:spcPct val="115000"/>
                        </a:lnSpc>
                        <a:spcAft>
                          <a:spcPts val="0"/>
                        </a:spcAft>
                      </a:pPr>
                      <a:r>
                        <a:rPr lang="ru-RU" sz="1100" b="1"/>
                        <a:t>Развитие системы отдыха, оздоровления, занятости детей, подростков и молодежи</a:t>
                      </a:r>
                      <a:endParaRPr lang="ru-RU" sz="1100" b="1">
                        <a:latin typeface="Calibri"/>
                        <a:ea typeface="Calibri"/>
                        <a:cs typeface="Times New Roman"/>
                      </a:endParaRPr>
                    </a:p>
                  </a:txBody>
                  <a:tcPr marL="68580" marR="68580" marT="0" marB="0"/>
                </a:tc>
              </a:tr>
              <a:tr h="542925">
                <a:tc>
                  <a:txBody>
                    <a:bodyPr/>
                    <a:lstStyle/>
                    <a:p>
                      <a:pPr algn="r">
                        <a:lnSpc>
                          <a:spcPct val="115000"/>
                        </a:lnSpc>
                        <a:spcAft>
                          <a:spcPts val="0"/>
                        </a:spcAft>
                      </a:pPr>
                      <a:r>
                        <a:rPr lang="ru-RU" sz="1100" b="1"/>
                        <a:t>Обеспечение деятельности учреждений</a:t>
                      </a:r>
                      <a:endParaRPr lang="ru-RU" sz="1100" b="1">
                        <a:latin typeface="Calibri"/>
                        <a:ea typeface="Calibri"/>
                        <a:cs typeface="Times New Roman"/>
                      </a:endParaRPr>
                    </a:p>
                  </a:txBody>
                  <a:tcPr marL="68580" marR="68580" marT="0" marB="0"/>
                </a:tc>
              </a:tr>
              <a:tr h="600075">
                <a:tc>
                  <a:txBody>
                    <a:bodyPr/>
                    <a:lstStyle/>
                    <a:p>
                      <a:pPr algn="r">
                        <a:lnSpc>
                          <a:spcPct val="115000"/>
                        </a:lnSpc>
                        <a:spcAft>
                          <a:spcPts val="0"/>
                        </a:spcAft>
                      </a:pPr>
                      <a:r>
                        <a:rPr lang="ru-RU" sz="1100" b="1"/>
                        <a:t>Компенсация родительской платы</a:t>
                      </a:r>
                      <a:endParaRPr lang="ru-RU" sz="1100" b="1">
                        <a:latin typeface="Calibri"/>
                        <a:ea typeface="Calibri"/>
                        <a:cs typeface="Times New Roman"/>
                      </a:endParaRPr>
                    </a:p>
                  </a:txBody>
                  <a:tcPr marL="68580" marR="68580" marT="0" marB="0"/>
                </a:tc>
              </a:tr>
              <a:tr h="423049">
                <a:tc>
                  <a:txBody>
                    <a:bodyPr/>
                    <a:lstStyle/>
                    <a:p>
                      <a:pPr algn="r">
                        <a:lnSpc>
                          <a:spcPct val="115000"/>
                        </a:lnSpc>
                        <a:spcAft>
                          <a:spcPts val="0"/>
                        </a:spcAft>
                      </a:pPr>
                      <a:r>
                        <a:rPr lang="ru-RU" sz="1100" b="1" dirty="0"/>
                        <a:t>Питание</a:t>
                      </a:r>
                      <a:endParaRPr lang="ru-RU" sz="1100" b="1" dirty="0">
                        <a:latin typeface="Calibri"/>
                        <a:ea typeface="Calibri"/>
                        <a:cs typeface="Times New Roman"/>
                      </a:endParaRPr>
                    </a:p>
                  </a:txBody>
                  <a:tcPr marL="68580" marR="68580" marT="0" marB="0"/>
                </a:tc>
              </a:tr>
            </a:tbl>
          </a:graphicData>
        </a:graphic>
      </p:graphicFrame>
      <p:sp>
        <p:nvSpPr>
          <p:cNvPr id="8" name="Выноска 1 (с границей) 7"/>
          <p:cNvSpPr/>
          <p:nvPr/>
        </p:nvSpPr>
        <p:spPr>
          <a:xfrm>
            <a:off x="2620370" y="2348880"/>
            <a:ext cx="439462" cy="216024"/>
          </a:xfrm>
          <a:prstGeom prst="accentCallout1">
            <a:avLst>
              <a:gd name="adj1" fmla="val 18750"/>
              <a:gd name="adj2" fmla="val -8333"/>
              <a:gd name="adj3" fmla="val 123083"/>
              <a:gd name="adj4" fmla="val -34309"/>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Выноска 1 (с границей) 8"/>
          <p:cNvSpPr/>
          <p:nvPr/>
        </p:nvSpPr>
        <p:spPr>
          <a:xfrm>
            <a:off x="2627784" y="4509120"/>
            <a:ext cx="439462" cy="216024"/>
          </a:xfrm>
          <a:prstGeom prst="accentCallout1">
            <a:avLst>
              <a:gd name="adj1" fmla="val 18750"/>
              <a:gd name="adj2" fmla="val -8333"/>
              <a:gd name="adj3" fmla="val 110850"/>
              <a:gd name="adj4" fmla="val -29498"/>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Выноска 1 (с границей) 9"/>
          <p:cNvSpPr/>
          <p:nvPr/>
        </p:nvSpPr>
        <p:spPr>
          <a:xfrm>
            <a:off x="2562472" y="2882417"/>
            <a:ext cx="439462" cy="216024"/>
          </a:xfrm>
          <a:prstGeom prst="accentCallout1">
            <a:avLst>
              <a:gd name="adj1" fmla="val 18750"/>
              <a:gd name="adj2" fmla="val -8333"/>
              <a:gd name="adj3" fmla="val 123083"/>
              <a:gd name="adj4" fmla="val -34309"/>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7524328" y="836712"/>
          <a:ext cx="1619673" cy="5866017"/>
        </p:xfrm>
        <a:graphic>
          <a:graphicData uri="http://schemas.openxmlformats.org/drawingml/2006/table">
            <a:tbl>
              <a:tblPr>
                <a:tableStyleId>{2D5ABB26-0587-4C30-8999-92F81FD0307C}</a:tableStyleId>
              </a:tblPr>
              <a:tblGrid>
                <a:gridCol w="1619673"/>
              </a:tblGrid>
              <a:tr h="532847">
                <a:tc>
                  <a:txBody>
                    <a:bodyPr/>
                    <a:lstStyle/>
                    <a:p>
                      <a:pPr algn="ctr">
                        <a:lnSpc>
                          <a:spcPct val="115000"/>
                        </a:lnSpc>
                        <a:spcAft>
                          <a:spcPts val="0"/>
                        </a:spcAft>
                      </a:pPr>
                      <a:r>
                        <a:rPr lang="ru-RU" sz="1100" b="0" dirty="0" smtClean="0">
                          <a:latin typeface="Calibri"/>
                          <a:ea typeface="Calibri"/>
                          <a:cs typeface="Times New Roman"/>
                        </a:rPr>
                        <a:t>Общая сумма расходов</a:t>
                      </a:r>
                      <a:endParaRPr lang="ru-RU" sz="1100" b="0"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1</a:t>
                      </a:r>
                      <a:r>
                        <a:rPr lang="ru-RU" sz="1000" b="1" dirty="0"/>
                        <a:t> 011 412,5</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5</a:t>
                      </a:r>
                      <a:r>
                        <a:rPr lang="ru-RU" sz="1000" b="1" dirty="0"/>
                        <a:t> 582 396,2</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5</a:t>
                      </a:r>
                      <a:r>
                        <a:rPr lang="ru-RU" sz="1000" b="1" dirty="0"/>
                        <a:t> 833 011,7</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812</a:t>
                      </a:r>
                      <a:r>
                        <a:rPr lang="ru-RU" sz="1000" b="1" dirty="0"/>
                        <a:t> 546,0</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5</a:t>
                      </a:r>
                      <a:r>
                        <a:rPr lang="ru-RU" sz="1000" b="1" dirty="0"/>
                        <a:t> 380,0</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4</a:t>
                      </a:r>
                      <a:r>
                        <a:rPr lang="ru-RU" sz="1000" b="1" dirty="0"/>
                        <a:t> 599,1</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206</a:t>
                      </a:r>
                      <a:r>
                        <a:rPr lang="ru-RU" sz="1000" b="1" dirty="0"/>
                        <a:t> 303,0</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136</a:t>
                      </a:r>
                      <a:r>
                        <a:rPr lang="ru-RU" sz="1000" b="1" dirty="0"/>
                        <a:t> 083,0</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21</a:t>
                      </a:r>
                      <a:r>
                        <a:rPr lang="ru-RU" sz="1000" b="1" dirty="0"/>
                        <a:t> 510,5</a:t>
                      </a:r>
                      <a:endParaRPr lang="ru-RU" sz="1100" b="1" dirty="0">
                        <a:latin typeface="Calibri"/>
                        <a:ea typeface="Calibri"/>
                        <a:cs typeface="Times New Roman"/>
                      </a:endParaRPr>
                    </a:p>
                  </a:txBody>
                  <a:tcPr marL="68580" marR="68580" marT="0" marB="0" anchor="ctr"/>
                </a:tc>
              </a:tr>
              <a:tr h="533317">
                <a:tc>
                  <a:txBody>
                    <a:bodyPr/>
                    <a:lstStyle/>
                    <a:p>
                      <a:pPr algn="ctr">
                        <a:lnSpc>
                          <a:spcPct val="115000"/>
                        </a:lnSpc>
                        <a:spcAft>
                          <a:spcPts val="0"/>
                        </a:spcAft>
                      </a:pPr>
                      <a:r>
                        <a:rPr lang="ru-RU" sz="1000" b="1" dirty="0" smtClean="0"/>
                        <a:t>= 507</a:t>
                      </a:r>
                      <a:r>
                        <a:rPr lang="ru-RU" sz="1000" b="1" dirty="0"/>
                        <a:t> 190,0</a:t>
                      </a:r>
                      <a:endParaRPr lang="ru-RU" sz="1100" b="1" dirty="0">
                        <a:latin typeface="Calibri"/>
                        <a:ea typeface="Calibri"/>
                        <a:cs typeface="Times New Roman"/>
                      </a:endParaRPr>
                    </a:p>
                  </a:txBody>
                  <a:tcPr marL="68580" marR="68580" marT="0" marB="0" anchor="ctr"/>
                </a:tc>
              </a:tr>
            </a:tbl>
          </a:graphicData>
        </a:graphic>
      </p:graphicFrame>
      <p:graphicFrame>
        <p:nvGraphicFramePr>
          <p:cNvPr id="13" name="Таблица 12"/>
          <p:cNvGraphicFramePr>
            <a:graphicFrameLocks noGrp="1"/>
          </p:cNvGraphicFramePr>
          <p:nvPr/>
        </p:nvGraphicFramePr>
        <p:xfrm>
          <a:off x="2339752" y="1268760"/>
          <a:ext cx="6804249" cy="192786"/>
        </p:xfrm>
        <a:graphic>
          <a:graphicData uri="http://schemas.openxmlformats.org/drawingml/2006/table">
            <a:tbl>
              <a:tblPr>
                <a:tableStyleId>{2D5ABB26-0587-4C30-8999-92F81FD0307C}</a:tableStyleId>
              </a:tblPr>
              <a:tblGrid>
                <a:gridCol w="1793971"/>
                <a:gridCol w="1664904"/>
                <a:gridCol w="1737672"/>
                <a:gridCol w="1607702"/>
              </a:tblGrid>
              <a:tr h="0">
                <a:tc>
                  <a:txBody>
                    <a:bodyPr/>
                    <a:lstStyle/>
                    <a:p>
                      <a:pPr algn="ctr">
                        <a:lnSpc>
                          <a:spcPct val="115000"/>
                        </a:lnSpc>
                        <a:spcAft>
                          <a:spcPts val="0"/>
                        </a:spcAft>
                      </a:pPr>
                      <a:r>
                        <a:rPr lang="ru-RU" sz="1100" b="1" dirty="0"/>
                        <a:t>592 489,8</a:t>
                      </a:r>
                      <a:endParaRPr lang="ru-RU" sz="1100" b="1" dirty="0">
                        <a:latin typeface="Calibri"/>
                        <a:ea typeface="Calibri"/>
                        <a:cs typeface="Times New Roman"/>
                      </a:endParaRPr>
                    </a:p>
                  </a:txBody>
                  <a:tcPr marL="68580" marR="68580" marT="0" marB="0"/>
                </a:tc>
                <a:tc>
                  <a:txBody>
                    <a:bodyPr/>
                    <a:lstStyle/>
                    <a:p>
                      <a:pPr algn="ctr">
                        <a:lnSpc>
                          <a:spcPct val="115000"/>
                        </a:lnSpc>
                        <a:spcAft>
                          <a:spcPts val="0"/>
                        </a:spcAft>
                      </a:pPr>
                      <a:r>
                        <a:rPr lang="ru-RU" sz="1100" b="1" dirty="0"/>
                        <a:t>8 429 </a:t>
                      </a:r>
                      <a:r>
                        <a:rPr lang="ru-RU" sz="1100" b="1" dirty="0" smtClean="0"/>
                        <a:t>164,9                       </a:t>
                      </a:r>
                      <a:endParaRPr lang="ru-RU" sz="1100" b="1" dirty="0">
                        <a:latin typeface="Calibri"/>
                        <a:ea typeface="Calibri"/>
                        <a:cs typeface="Times New Roman"/>
                      </a:endParaRPr>
                    </a:p>
                  </a:txBody>
                  <a:tcPr marL="68580" marR="68580" marT="0" marB="0"/>
                </a:tc>
                <a:tc>
                  <a:txBody>
                    <a:bodyPr/>
                    <a:lstStyle/>
                    <a:p>
                      <a:pPr algn="ctr">
                        <a:lnSpc>
                          <a:spcPct val="115000"/>
                        </a:lnSpc>
                        <a:spcAft>
                          <a:spcPts val="0"/>
                        </a:spcAft>
                      </a:pPr>
                      <a:r>
                        <a:rPr lang="ru-RU" sz="1100" b="1" dirty="0"/>
                        <a:t>5 098 777,3</a:t>
                      </a:r>
                      <a:endParaRPr lang="ru-RU" sz="1100" b="1" dirty="0">
                        <a:latin typeface="Calibri"/>
                        <a:ea typeface="Calibri"/>
                        <a:cs typeface="Times New Roman"/>
                      </a:endParaRPr>
                    </a:p>
                  </a:txBody>
                  <a:tcPr marL="68580" marR="68580" marT="0" marB="0"/>
                </a:tc>
                <a:tc>
                  <a:txBody>
                    <a:bodyPr/>
                    <a:lstStyle/>
                    <a:p>
                      <a:pPr algn="ctr">
                        <a:lnSpc>
                          <a:spcPct val="115000"/>
                        </a:lnSpc>
                        <a:spcAft>
                          <a:spcPts val="0"/>
                        </a:spcAft>
                      </a:pPr>
                      <a:r>
                        <a:rPr lang="ru-RU" sz="1100" b="1" dirty="0" smtClean="0"/>
                        <a:t>14 120 432,0</a:t>
                      </a:r>
                      <a:endParaRPr lang="ru-RU" sz="1100" b="1" dirty="0">
                        <a:latin typeface="Calibri"/>
                        <a:ea typeface="Calibri"/>
                        <a:cs typeface="Times New Roman"/>
                      </a:endParaRPr>
                    </a:p>
                  </a:txBody>
                  <a:tcPr marL="68580" marR="68580" marT="0" marB="0"/>
                </a:tc>
              </a:tr>
            </a:tbl>
          </a:graphicData>
        </a:graphic>
      </p:graphicFrame>
    </p:spTree>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«Культура Всеволожского муниципального района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Ленинградской области  на 2022-2026 годы»</a:t>
            </a:r>
          </a:p>
        </p:txBody>
      </p:sp>
      <p:graphicFrame>
        <p:nvGraphicFramePr>
          <p:cNvPr id="39" name="Таблица 38"/>
          <p:cNvGraphicFramePr>
            <a:graphicFrameLocks noGrp="1"/>
          </p:cNvGraphicFramePr>
          <p:nvPr/>
        </p:nvGraphicFramePr>
        <p:xfrm>
          <a:off x="323528" y="1447055"/>
          <a:ext cx="8424936" cy="3706518"/>
        </p:xfrm>
        <a:graphic>
          <a:graphicData uri="http://schemas.openxmlformats.org/drawingml/2006/table">
            <a:tbl>
              <a:tblPr/>
              <a:tblGrid>
                <a:gridCol w="2242699"/>
                <a:gridCol w="1534448"/>
                <a:gridCol w="4647789"/>
              </a:tblGrid>
              <a:tr h="324000">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Направление расходов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Aft>
                          <a:spcPts val="0"/>
                        </a:spcAft>
                      </a:pPr>
                      <a:r>
                        <a:rPr lang="ru-RU" sz="1400" b="1" kern="1200" dirty="0" smtClean="0">
                          <a:solidFill>
                            <a:schemeClr val="tx1"/>
                          </a:solidFill>
                          <a:latin typeface="Times New Roman" pitchFamily="18" charset="0"/>
                          <a:ea typeface="Calibri"/>
                          <a:cs typeface="Times New Roman" pitchFamily="18" charset="0"/>
                        </a:rPr>
                        <a:t>Исполнено в 2022 году</a:t>
                      </a:r>
                      <a:endParaRPr lang="ru-RU" sz="1400" b="1" kern="1200" dirty="0">
                        <a:solidFill>
                          <a:schemeClr val="tx1"/>
                        </a:solidFill>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24000">
                <a:tc>
                  <a:txBody>
                    <a:bodyPr/>
                    <a:lstStyle/>
                    <a:p>
                      <a:pPr>
                        <a:lnSpc>
                          <a:spcPct val="115000"/>
                        </a:lnSpc>
                        <a:spcAft>
                          <a:spcPts val="0"/>
                        </a:spcAft>
                      </a:pPr>
                      <a:r>
                        <a:rPr lang="ru-RU" sz="1100">
                          <a:latin typeface="Times New Roman"/>
                          <a:ea typeface="Times New Roman"/>
                          <a:cs typeface="Times New Roman"/>
                        </a:rPr>
                        <a:t>Развитие библиотечного обслуживания</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38 840,2</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a:latin typeface="Times New Roman"/>
                          <a:ea typeface="Calibri"/>
                          <a:cs typeface="Times New Roman"/>
                        </a:rPr>
                        <a:t>1.Обеспечение деятельности МКУ «Межпоселенческая библиотека» - оплата труда, коммунальные услуги;</a:t>
                      </a:r>
                      <a:endParaRPr lang="ru-RU" sz="1100">
                        <a:latin typeface="Calibri"/>
                        <a:ea typeface="Calibri"/>
                        <a:cs typeface="Times New Roman"/>
                      </a:endParaRPr>
                    </a:p>
                    <a:p>
                      <a:pPr>
                        <a:lnSpc>
                          <a:spcPct val="115000"/>
                        </a:lnSpc>
                        <a:spcAft>
                          <a:spcPts val="0"/>
                        </a:spcAft>
                      </a:pPr>
                      <a:r>
                        <a:rPr lang="ru-RU" sz="1100">
                          <a:latin typeface="Times New Roman"/>
                          <a:ea typeface="Calibri"/>
                          <a:cs typeface="Times New Roman"/>
                        </a:rPr>
                        <a:t>2. Комплектование книжных фондов.</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24000">
                <a:tc>
                  <a:txBody>
                    <a:bodyPr/>
                    <a:lstStyle/>
                    <a:p>
                      <a:pPr>
                        <a:lnSpc>
                          <a:spcPct val="115000"/>
                        </a:lnSpc>
                        <a:spcAft>
                          <a:spcPts val="0"/>
                        </a:spcAft>
                      </a:pPr>
                      <a:r>
                        <a:rPr lang="ru-RU" sz="1100">
                          <a:latin typeface="Times New Roman"/>
                          <a:ea typeface="Times New Roman"/>
                          <a:cs typeface="Times New Roman"/>
                        </a:rPr>
                        <a:t>Оказание муниципальных услуг в области культуры</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122 833,3</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a:ea typeface="Calibri"/>
                          <a:cs typeface="Times New Roman"/>
                        </a:rPr>
                        <a:t>1.Обеспечение деятельности МАУ «КДЦ «Южный» - оплата труда, коммунальные услуги, укрепление материально-технической базы учреждения.</a:t>
                      </a:r>
                      <a:endParaRPr lang="ru-RU" sz="1100" dirty="0">
                        <a:latin typeface="Calibri"/>
                        <a:ea typeface="Calibri"/>
                        <a:cs typeface="Times New Roman"/>
                      </a:endParaRPr>
                    </a:p>
                    <a:p>
                      <a:pPr>
                        <a:lnSpc>
                          <a:spcPct val="115000"/>
                        </a:lnSpc>
                        <a:spcAft>
                          <a:spcPts val="0"/>
                        </a:spcAft>
                      </a:pPr>
                      <a:r>
                        <a:rPr lang="ru-RU" sz="1100" dirty="0">
                          <a:latin typeface="Times New Roman"/>
                          <a:ea typeface="Calibri"/>
                          <a:cs typeface="Times New Roman"/>
                        </a:rPr>
                        <a:t>2.Проведение районных массовых мероприятий.</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24000">
                <a:tc>
                  <a:txBody>
                    <a:bodyPr/>
                    <a:lstStyle/>
                    <a:p>
                      <a:pPr>
                        <a:lnSpc>
                          <a:spcPct val="115000"/>
                        </a:lnSpc>
                        <a:spcAft>
                          <a:spcPts val="0"/>
                        </a:spcAft>
                      </a:pPr>
                      <a:r>
                        <a:rPr lang="ru-RU" sz="1100">
                          <a:latin typeface="Times New Roman"/>
                          <a:ea typeface="Times New Roman"/>
                          <a:cs typeface="Times New Roman"/>
                        </a:rPr>
                        <a:t>Укрепление материально-технической базы школ искусств района, поддержка талантливой молодежи</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28 095,2</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a:latin typeface="Times New Roman"/>
                          <a:ea typeface="Calibri"/>
                          <a:cs typeface="Times New Roman"/>
                        </a:rPr>
                        <a:t>1.</a:t>
                      </a:r>
                      <a:r>
                        <a:rPr lang="ru-RU" sz="1100">
                          <a:latin typeface="Times New Roman"/>
                          <a:ea typeface="Times New Roman"/>
                          <a:cs typeface="Times New Roman"/>
                        </a:rPr>
                        <a:t> Повышение исполнительского мастерства учащихся (конкурсы, мастер-классы, участие в конкурсах и фестивалях), поддержка юных дарований (стипендии, проведение районного праздника для юных дарований).</a:t>
                      </a:r>
                      <a:endParaRPr lang="ru-RU" sz="1100">
                        <a:latin typeface="Calibri"/>
                        <a:ea typeface="Calibri"/>
                        <a:cs typeface="Times New Roman"/>
                      </a:endParaRPr>
                    </a:p>
                    <a:p>
                      <a:pPr>
                        <a:lnSpc>
                          <a:spcPct val="115000"/>
                        </a:lnSpc>
                        <a:spcAft>
                          <a:spcPts val="0"/>
                        </a:spcAft>
                      </a:pPr>
                      <a:r>
                        <a:rPr lang="ru-RU" sz="1100">
                          <a:latin typeface="Times New Roman"/>
                          <a:ea typeface="Calibri"/>
                          <a:cs typeface="Times New Roman"/>
                        </a:rPr>
                        <a:t>2.</a:t>
                      </a:r>
                      <a:r>
                        <a:rPr lang="ru-RU" sz="1100">
                          <a:latin typeface="Times New Roman"/>
                          <a:ea typeface="Times New Roman"/>
                          <a:cs typeface="Times New Roman"/>
                        </a:rPr>
                        <a:t> Повышение квалификации преподавателей и учеба кадров.</a:t>
                      </a:r>
                      <a:endParaRPr lang="ru-RU" sz="1100">
                        <a:latin typeface="Calibri"/>
                        <a:ea typeface="Calibri"/>
                        <a:cs typeface="Times New Roman"/>
                      </a:endParaRPr>
                    </a:p>
                    <a:p>
                      <a:pPr>
                        <a:lnSpc>
                          <a:spcPct val="115000"/>
                        </a:lnSpc>
                        <a:spcAft>
                          <a:spcPts val="0"/>
                        </a:spcAft>
                      </a:pPr>
                      <a:r>
                        <a:rPr lang="ru-RU" sz="1100">
                          <a:latin typeface="Times New Roman"/>
                          <a:ea typeface="Times New Roman"/>
                          <a:cs typeface="Times New Roman"/>
                        </a:rPr>
                        <a:t>3.</a:t>
                      </a:r>
                      <a:r>
                        <a:rPr lang="ru-RU" sz="1100">
                          <a:solidFill>
                            <a:srgbClr val="000000"/>
                          </a:solidFill>
                          <a:latin typeface="Times New Roman"/>
                          <a:ea typeface="Calibri"/>
                          <a:cs typeface="Times New Roman"/>
                        </a:rPr>
                        <a:t> Приобретение музыкальных инструментов и учебной литературы для музыкальных школ и школ искусств района.</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24000">
                <a:tc>
                  <a:txBody>
                    <a:bodyPr/>
                    <a:lstStyle/>
                    <a:p>
                      <a:pPr>
                        <a:lnSpc>
                          <a:spcPct val="115000"/>
                        </a:lnSpc>
                        <a:spcAft>
                          <a:spcPts val="0"/>
                        </a:spcAft>
                      </a:pPr>
                      <a:r>
                        <a:rPr lang="ru-RU" sz="1100" dirty="0">
                          <a:latin typeface="Times New Roman"/>
                          <a:ea typeface="Times New Roman"/>
                          <a:cs typeface="Times New Roman"/>
                        </a:rPr>
                        <a:t>Текущий и капитальный ремонт школ искусств района</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10 113,5</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100" dirty="0">
                          <a:latin typeface="Times New Roman"/>
                          <a:ea typeface="Calibri"/>
                          <a:cs typeface="Times New Roman"/>
                        </a:rPr>
                        <a:t>Проведение ремонта учреждений культуры.</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24000">
                <a:tc>
                  <a:txBody>
                    <a:bodyPr/>
                    <a:lstStyle/>
                    <a:p>
                      <a:pPr>
                        <a:lnSpc>
                          <a:spcPct val="115000"/>
                        </a:lnSpc>
                        <a:spcAft>
                          <a:spcPts val="0"/>
                        </a:spcAft>
                      </a:pPr>
                      <a:r>
                        <a:rPr lang="ru-RU" sz="1400" b="1">
                          <a:latin typeface="Times New Roman" pitchFamily="18" charset="0"/>
                          <a:ea typeface="Calibri"/>
                          <a:cs typeface="Times New Roman" pitchFamily="18" charset="0"/>
                        </a:rPr>
                        <a:t>Итого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a:ea typeface="Calibri"/>
                          <a:cs typeface="Times New Roman"/>
                        </a:rPr>
                        <a:t>199 882,2</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988175" y="1124744"/>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источникам финансирования</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 общей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сумме расходов по муниципальной программе</a:t>
            </a:r>
          </a:p>
        </p:txBody>
      </p:sp>
      <p:graphicFrame>
        <p:nvGraphicFramePr>
          <p:cNvPr id="5" name="Диаграмма 4"/>
          <p:cNvGraphicFramePr/>
          <p:nvPr/>
        </p:nvGraphicFramePr>
        <p:xfrm>
          <a:off x="2267744" y="908720"/>
          <a:ext cx="5616624" cy="59492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179512" y="1309080"/>
          <a:ext cx="2160240" cy="5536390"/>
        </p:xfrm>
        <a:graphic>
          <a:graphicData uri="http://schemas.openxmlformats.org/drawingml/2006/table">
            <a:tbl>
              <a:tblPr>
                <a:tableStyleId>{2D5ABB26-0587-4C30-8999-92F81FD0307C}</a:tableStyleId>
              </a:tblPr>
              <a:tblGrid>
                <a:gridCol w="2160240"/>
              </a:tblGrid>
              <a:tr h="1366554">
                <a:tc>
                  <a:txBody>
                    <a:bodyPr/>
                    <a:lstStyle/>
                    <a:p>
                      <a:pPr algn="r">
                        <a:lnSpc>
                          <a:spcPct val="115000"/>
                        </a:lnSpc>
                        <a:spcAft>
                          <a:spcPts val="0"/>
                        </a:spcAft>
                      </a:pPr>
                      <a:r>
                        <a:rPr lang="ru-RU" sz="1100" b="1" dirty="0">
                          <a:latin typeface="Times New Roman"/>
                          <a:ea typeface="Times New Roman"/>
                          <a:cs typeface="Times New Roman"/>
                        </a:rPr>
                        <a:t>Развитие библиотечного обслуживания</a:t>
                      </a:r>
                      <a:endParaRPr lang="ru-RU" sz="1100" b="1" dirty="0">
                        <a:latin typeface="Calibri"/>
                        <a:ea typeface="Calibri"/>
                        <a:cs typeface="Times New Roman"/>
                      </a:endParaRPr>
                    </a:p>
                  </a:txBody>
                  <a:tcPr marL="68580" marR="68580" marT="0" marB="0" anchor="ctr"/>
                </a:tc>
              </a:tr>
              <a:tr h="1185414">
                <a:tc>
                  <a:txBody>
                    <a:bodyPr/>
                    <a:lstStyle/>
                    <a:p>
                      <a:pPr algn="r">
                        <a:lnSpc>
                          <a:spcPct val="115000"/>
                        </a:lnSpc>
                        <a:spcAft>
                          <a:spcPts val="0"/>
                        </a:spcAft>
                      </a:pPr>
                      <a:r>
                        <a:rPr lang="ru-RU" sz="1100" b="1">
                          <a:latin typeface="Times New Roman"/>
                          <a:ea typeface="Times New Roman"/>
                          <a:cs typeface="Times New Roman"/>
                        </a:rPr>
                        <a:t>Оказание муниципальных услуг в области культуры</a:t>
                      </a:r>
                      <a:endParaRPr lang="ru-RU" sz="1100" b="1">
                        <a:latin typeface="Calibri"/>
                        <a:ea typeface="Calibri"/>
                        <a:cs typeface="Times New Roman"/>
                      </a:endParaRPr>
                    </a:p>
                  </a:txBody>
                  <a:tcPr marL="68580" marR="68580" marT="0" marB="0" anchor="ctr"/>
                </a:tc>
              </a:tr>
              <a:tr h="1492211">
                <a:tc>
                  <a:txBody>
                    <a:bodyPr/>
                    <a:lstStyle/>
                    <a:p>
                      <a:pPr algn="r">
                        <a:lnSpc>
                          <a:spcPct val="115000"/>
                        </a:lnSpc>
                        <a:spcAft>
                          <a:spcPts val="0"/>
                        </a:spcAft>
                      </a:pPr>
                      <a:r>
                        <a:rPr lang="ru-RU" sz="1100" b="1">
                          <a:latin typeface="Times New Roman"/>
                          <a:ea typeface="Times New Roman"/>
                          <a:cs typeface="Times New Roman"/>
                        </a:rPr>
                        <a:t>Укрепление материально-технической базы школ искусств района, поддержка талантливой молодежи</a:t>
                      </a:r>
                      <a:endParaRPr lang="ru-RU" sz="1100" b="1">
                        <a:latin typeface="Calibri"/>
                        <a:ea typeface="Calibri"/>
                        <a:cs typeface="Times New Roman"/>
                      </a:endParaRPr>
                    </a:p>
                  </a:txBody>
                  <a:tcPr marL="68580" marR="68580" marT="0" marB="0" anchor="ctr"/>
                </a:tc>
              </a:tr>
              <a:tr h="1492211">
                <a:tc>
                  <a:txBody>
                    <a:bodyPr/>
                    <a:lstStyle/>
                    <a:p>
                      <a:pPr algn="r">
                        <a:lnSpc>
                          <a:spcPct val="115000"/>
                        </a:lnSpc>
                        <a:spcAft>
                          <a:spcPts val="0"/>
                        </a:spcAft>
                      </a:pPr>
                      <a:r>
                        <a:rPr lang="ru-RU" sz="1100" b="1" dirty="0">
                          <a:latin typeface="Times New Roman"/>
                          <a:ea typeface="Times New Roman"/>
                          <a:cs typeface="Times New Roman"/>
                        </a:rPr>
                        <a:t>Текущий и капитальный ремонт школ искусств района</a:t>
                      </a:r>
                      <a:endParaRPr lang="ru-RU" sz="1100" b="1" dirty="0">
                        <a:latin typeface="Calibri"/>
                        <a:ea typeface="Calibri"/>
                        <a:cs typeface="Times New Roman"/>
                      </a:endParaRPr>
                    </a:p>
                  </a:txBody>
                  <a:tcPr marL="68580" marR="68580" marT="0" marB="0" anchor="ctr"/>
                </a:tc>
              </a:tr>
            </a:tbl>
          </a:graphicData>
        </a:graphic>
      </p:graphicFrame>
      <p:sp>
        <p:nvSpPr>
          <p:cNvPr id="8" name="Выноска 1 (с границей) 7"/>
          <p:cNvSpPr/>
          <p:nvPr/>
        </p:nvSpPr>
        <p:spPr>
          <a:xfrm>
            <a:off x="2699792" y="4149080"/>
            <a:ext cx="439462" cy="216024"/>
          </a:xfrm>
          <a:prstGeom prst="accentCallout1">
            <a:avLst>
              <a:gd name="adj1" fmla="val 18750"/>
              <a:gd name="adj2" fmla="val -8333"/>
              <a:gd name="adj3" fmla="val 137781"/>
              <a:gd name="adj4" fmla="val -38644"/>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Выноска 1 (с границей) 9"/>
          <p:cNvSpPr/>
          <p:nvPr/>
        </p:nvSpPr>
        <p:spPr>
          <a:xfrm>
            <a:off x="2627784" y="2852936"/>
            <a:ext cx="439462" cy="216024"/>
          </a:xfrm>
          <a:prstGeom prst="accentCallout1">
            <a:avLst>
              <a:gd name="adj1" fmla="val 15811"/>
              <a:gd name="adj2" fmla="val 10451"/>
              <a:gd name="adj3" fmla="val 123083"/>
              <a:gd name="adj4" fmla="val -34309"/>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7524328" y="581025"/>
          <a:ext cx="1619673" cy="6002799"/>
        </p:xfrm>
        <a:graphic>
          <a:graphicData uri="http://schemas.openxmlformats.org/drawingml/2006/table">
            <a:tbl>
              <a:tblPr>
                <a:tableStyleId>{2D5ABB26-0587-4C30-8999-92F81FD0307C}</a:tableStyleId>
              </a:tblPr>
              <a:tblGrid>
                <a:gridCol w="1619673"/>
              </a:tblGrid>
              <a:tr h="1047775">
                <a:tc>
                  <a:txBody>
                    <a:bodyPr/>
                    <a:lstStyle/>
                    <a:p>
                      <a:pPr algn="ctr">
                        <a:lnSpc>
                          <a:spcPct val="115000"/>
                        </a:lnSpc>
                        <a:spcAft>
                          <a:spcPts val="0"/>
                        </a:spcAft>
                      </a:pPr>
                      <a:r>
                        <a:rPr lang="ru-RU" sz="1100" b="0" dirty="0" smtClean="0">
                          <a:latin typeface="Times New Roman" pitchFamily="18" charset="0"/>
                          <a:ea typeface="Calibri"/>
                          <a:cs typeface="Times New Roman" pitchFamily="18" charset="0"/>
                        </a:rPr>
                        <a:t>Общая сумма расходов</a:t>
                      </a:r>
                      <a:endParaRPr lang="ru-RU" sz="1100" b="0"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1</a:t>
                      </a:r>
                      <a:r>
                        <a:rPr lang="ru-RU" sz="1100" b="1" dirty="0">
                          <a:latin typeface="Times New Roman" pitchFamily="18" charset="0"/>
                          <a:cs typeface="Times New Roman" pitchFamily="18" charset="0"/>
                        </a:rPr>
                        <a:t> 011 </a:t>
                      </a:r>
                      <a:r>
                        <a:rPr lang="ru-RU" sz="1100" b="1" dirty="0" smtClean="0">
                          <a:latin typeface="Times New Roman" pitchFamily="18" charset="0"/>
                          <a:cs typeface="Times New Roman" pitchFamily="18" charset="0"/>
                        </a:rPr>
                        <a:t>412,5</a:t>
                      </a:r>
                    </a:p>
                    <a:p>
                      <a:pPr algn="ctr">
                        <a:lnSpc>
                          <a:spcPct val="115000"/>
                        </a:lnSpc>
                        <a:spcAft>
                          <a:spcPts val="0"/>
                        </a:spcAft>
                      </a:pPr>
                      <a:endParaRPr lang="ru-RU" sz="1100" b="1" dirty="0" smtClean="0">
                        <a:latin typeface="Times New Roman" pitchFamily="18" charset="0"/>
                        <a:ea typeface="Calibri"/>
                        <a:cs typeface="Times New Roman" pitchFamily="18" charset="0"/>
                      </a:endParaRP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5</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582</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396,2</a:t>
                      </a: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5</a:t>
                      </a:r>
                      <a:r>
                        <a:rPr lang="ru-RU" sz="1100" b="1" dirty="0">
                          <a:latin typeface="Times New Roman" pitchFamily="18" charset="0"/>
                          <a:cs typeface="Times New Roman" pitchFamily="18" charset="0"/>
                        </a:rPr>
                        <a:t> 833 011,7</a:t>
                      </a: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endParaRPr lang="ru-RU" sz="1100" b="1" dirty="0" smtClean="0">
                        <a:latin typeface="Times New Roman" pitchFamily="18" charset="0"/>
                        <a:cs typeface="Times New Roman" pitchFamily="18" charset="0"/>
                      </a:endParaRPr>
                    </a:p>
                    <a:p>
                      <a:pPr algn="ctr">
                        <a:lnSpc>
                          <a:spcPct val="115000"/>
                        </a:lnSpc>
                        <a:spcAft>
                          <a:spcPts val="0"/>
                        </a:spcAft>
                      </a:pPr>
                      <a:r>
                        <a:rPr lang="ru-RU" sz="1100" b="1" dirty="0" smtClean="0">
                          <a:latin typeface="Times New Roman" pitchFamily="18" charset="0"/>
                          <a:cs typeface="Times New Roman" pitchFamily="18" charset="0"/>
                        </a:rPr>
                        <a:t>= 812</a:t>
                      </a:r>
                      <a:r>
                        <a:rPr lang="ru-RU" sz="1100" b="1" dirty="0">
                          <a:latin typeface="Times New Roman" pitchFamily="18" charset="0"/>
                          <a:cs typeface="Times New Roman" pitchFamily="18" charset="0"/>
                        </a:rPr>
                        <a:t> 546,0</a:t>
                      </a:r>
                      <a:endParaRPr lang="ru-RU" sz="1100" b="1" dirty="0">
                        <a:latin typeface="Times New Roman" pitchFamily="18" charset="0"/>
                        <a:ea typeface="Calibri"/>
                        <a:cs typeface="Times New Roman" pitchFamily="18" charset="0"/>
                      </a:endParaRPr>
                    </a:p>
                  </a:txBody>
                  <a:tcPr marL="68580" marR="68580" marT="0" marB="0" anchor="ctr"/>
                </a:tc>
              </a:tr>
            </a:tbl>
          </a:graphicData>
        </a:graphic>
      </p:graphicFrame>
      <p:graphicFrame>
        <p:nvGraphicFramePr>
          <p:cNvPr id="13" name="Таблица 12"/>
          <p:cNvGraphicFramePr>
            <a:graphicFrameLocks noGrp="1"/>
          </p:cNvGraphicFramePr>
          <p:nvPr/>
        </p:nvGraphicFramePr>
        <p:xfrm>
          <a:off x="2627784" y="1268760"/>
          <a:ext cx="6398217" cy="210312"/>
        </p:xfrm>
        <a:graphic>
          <a:graphicData uri="http://schemas.openxmlformats.org/drawingml/2006/table">
            <a:tbl>
              <a:tblPr>
                <a:tableStyleId>{2D5ABB26-0587-4C30-8999-92F81FD0307C}</a:tableStyleId>
              </a:tblPr>
              <a:tblGrid>
                <a:gridCol w="2265477"/>
                <a:gridCol w="2102488"/>
                <a:gridCol w="2030252"/>
              </a:tblGrid>
              <a:tr h="0">
                <a:tc>
                  <a:txBody>
                    <a:bodyPr/>
                    <a:lstStyle/>
                    <a:p>
                      <a:pPr algn="ctr">
                        <a:lnSpc>
                          <a:spcPct val="115000"/>
                        </a:lnSpc>
                        <a:spcAft>
                          <a:spcPts val="0"/>
                        </a:spcAft>
                      </a:pPr>
                      <a:r>
                        <a:rPr lang="ru-RU" sz="1200" b="1" dirty="0">
                          <a:latin typeface="Times New Roman" pitchFamily="18" charset="0"/>
                          <a:ea typeface="Calibri"/>
                          <a:cs typeface="Times New Roman" pitchFamily="18" charset="0"/>
                        </a:rPr>
                        <a:t>17 236,5</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182 645,7</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kern="1200" dirty="0" smtClean="0">
                          <a:solidFill>
                            <a:schemeClr val="tx1"/>
                          </a:solidFill>
                          <a:latin typeface="Times New Roman" pitchFamily="18" charset="0"/>
                          <a:ea typeface="+mn-ea"/>
                          <a:cs typeface="Times New Roman" pitchFamily="18" charset="0"/>
                        </a:rPr>
                        <a:t>                    199 882,2</a:t>
                      </a:r>
                      <a:endParaRPr lang="ru-RU" sz="1200" b="1" dirty="0">
                        <a:latin typeface="Times New Roman" pitchFamily="18" charset="0"/>
                        <a:ea typeface="Calibri"/>
                        <a:cs typeface="Times New Roman" pitchFamily="18" charset="0"/>
                      </a:endParaRPr>
                    </a:p>
                  </a:txBody>
                  <a:tcPr marL="68580" marR="68580" marT="0" marB="0" anchor="ctr"/>
                </a:tc>
              </a:tr>
            </a:tbl>
          </a:graphicData>
        </a:graphic>
      </p:graphicFrame>
    </p:spTree>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«Забота» Всеволожского</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муниципального района Ленинградской области</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на 2022-2026 годы</a:t>
            </a:r>
          </a:p>
        </p:txBody>
      </p:sp>
      <p:graphicFrame>
        <p:nvGraphicFramePr>
          <p:cNvPr id="39" name="Таблица 38"/>
          <p:cNvGraphicFramePr>
            <a:graphicFrameLocks noGrp="1"/>
          </p:cNvGraphicFramePr>
          <p:nvPr/>
        </p:nvGraphicFramePr>
        <p:xfrm>
          <a:off x="323528" y="1427603"/>
          <a:ext cx="8424936" cy="3951812"/>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Направление расходов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Исполнено в 2022 году</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93181">
                <a:tc>
                  <a:txBody>
                    <a:bodyPr/>
                    <a:lstStyle/>
                    <a:p>
                      <a:pPr>
                        <a:lnSpc>
                          <a:spcPct val="115000"/>
                        </a:lnSpc>
                        <a:spcAft>
                          <a:spcPts val="0"/>
                        </a:spcAft>
                      </a:pPr>
                      <a:r>
                        <a:rPr lang="ru-RU" sz="1400" kern="1200" dirty="0" smtClean="0">
                          <a:solidFill>
                            <a:schemeClr val="tx1"/>
                          </a:solidFill>
                          <a:latin typeface="Times New Roman" pitchFamily="18" charset="0"/>
                          <a:ea typeface="Calibri"/>
                          <a:cs typeface="Times New Roman" pitchFamily="18" charset="0"/>
                        </a:rPr>
                        <a:t>Пенсионное обеспечение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47 921,7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a:latin typeface="Times New Roman" pitchFamily="18" charset="0"/>
                          <a:ea typeface="Times New Roman"/>
                          <a:cs typeface="Times New Roman" pitchFamily="18" charset="0"/>
                        </a:rPr>
                        <a:t>Ежемесячная   выплата  пенсии за выслугу лет лицам, замещавшим муниципальные должности.</a:t>
                      </a:r>
                      <a:endParaRPr lang="ru-RU" sz="140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89769">
                <a:tc>
                  <a:txBody>
                    <a:bodyPr/>
                    <a:lstStyle/>
                    <a:p>
                      <a:pPr>
                        <a:lnSpc>
                          <a:spcPct val="115000"/>
                        </a:lnSpc>
                        <a:spcAft>
                          <a:spcPts val="0"/>
                        </a:spcAft>
                      </a:pPr>
                      <a:r>
                        <a:rPr lang="ru-RU" sz="1400" kern="1200" dirty="0" smtClean="0">
                          <a:solidFill>
                            <a:schemeClr val="tx1"/>
                          </a:solidFill>
                          <a:latin typeface="Times New Roman" pitchFamily="18" charset="0"/>
                          <a:ea typeface="Calibri"/>
                          <a:cs typeface="Times New Roman" pitchFamily="18" charset="0"/>
                        </a:rPr>
                        <a:t>Выплата почетным гражданам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4 718,4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Ежемесячная выплата гражданам, имеющим звание "Почетный гражданин Всеволожского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89769">
                <a:tc>
                  <a:txBody>
                    <a:bodyPr/>
                    <a:lstStyle/>
                    <a:p>
                      <a:pPr>
                        <a:lnSpc>
                          <a:spcPct val="115000"/>
                        </a:lnSpc>
                        <a:spcAft>
                          <a:spcPts val="0"/>
                        </a:spcAft>
                      </a:pPr>
                      <a:r>
                        <a:rPr lang="ru-RU" sz="1400" kern="1200" dirty="0" smtClean="0">
                          <a:solidFill>
                            <a:schemeClr val="tx1"/>
                          </a:solidFill>
                          <a:latin typeface="Times New Roman" pitchFamily="18" charset="0"/>
                          <a:ea typeface="Calibri"/>
                          <a:cs typeface="Times New Roman" pitchFamily="18" charset="0"/>
                        </a:rPr>
                        <a:t>Социальная поддержка отдельных категорий граждан</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159 526,6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1.</a:t>
                      </a:r>
                      <a:r>
                        <a:rPr lang="ru-RU" sz="1400" dirty="0">
                          <a:latin typeface="Times New Roman" pitchFamily="18" charset="0"/>
                          <a:ea typeface="Times New Roman"/>
                          <a:cs typeface="Times New Roman" pitchFamily="18" charset="0"/>
                        </a:rPr>
                        <a:t> Повышение уровня жизни семей с несовершеннолетними детьми, пожилых людей, инвалидов и граждан, попавших в трудную жизненную ситуацию – социальные выплаты, материальная помощь.</a:t>
                      </a:r>
                      <a:endParaRPr lang="ru-RU" sz="1400" dirty="0">
                        <a:latin typeface="Times New Roman" pitchFamily="18" charset="0"/>
                        <a:ea typeface="Calibri"/>
                        <a:cs typeface="Times New Roman" pitchFamily="18" charset="0"/>
                      </a:endParaRPr>
                    </a:p>
                    <a:p>
                      <a:pPr>
                        <a:lnSpc>
                          <a:spcPct val="115000"/>
                        </a:lnSpc>
                        <a:spcAft>
                          <a:spcPts val="0"/>
                        </a:spcAft>
                      </a:pPr>
                      <a:r>
                        <a:rPr lang="ru-RU" sz="1400" dirty="0">
                          <a:latin typeface="Times New Roman" pitchFamily="18" charset="0"/>
                          <a:ea typeface="Times New Roman"/>
                          <a:cs typeface="Times New Roman" pitchFamily="18" charset="0"/>
                        </a:rPr>
                        <a:t>2. Меры социальной поддержки детей-сирот и детей, оставшихся без попечения родителей.</a:t>
                      </a:r>
                      <a:endParaRPr lang="ru-RU"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32226">
                <a:tc>
                  <a:txBody>
                    <a:bodyPr/>
                    <a:lstStyle/>
                    <a:p>
                      <a:pPr>
                        <a:lnSpc>
                          <a:spcPct val="115000"/>
                        </a:lnSpc>
                        <a:spcAft>
                          <a:spcPts val="0"/>
                        </a:spcAft>
                      </a:pPr>
                      <a:r>
                        <a:rPr lang="ru-RU" sz="1400" b="1" dirty="0">
                          <a:latin typeface="Times New Roman" pitchFamily="18" charset="0"/>
                          <a:ea typeface="Calibri"/>
                          <a:cs typeface="Times New Roman" pitchFamily="18" charset="0"/>
                        </a:rPr>
                        <a:t>Итого</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212 166,7</a:t>
                      </a:r>
                      <a:endParaRPr lang="ru-RU"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1134636"/>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источникам финансирования</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 общей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сумме расходов по муниципальной программе</a:t>
            </a:r>
          </a:p>
        </p:txBody>
      </p:sp>
      <p:graphicFrame>
        <p:nvGraphicFramePr>
          <p:cNvPr id="5" name="Диаграмма 4"/>
          <p:cNvGraphicFramePr/>
          <p:nvPr/>
        </p:nvGraphicFramePr>
        <p:xfrm>
          <a:off x="2267744" y="908720"/>
          <a:ext cx="5616624"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179512" y="1309080"/>
          <a:ext cx="2160240" cy="4044179"/>
        </p:xfrm>
        <a:graphic>
          <a:graphicData uri="http://schemas.openxmlformats.org/drawingml/2006/table">
            <a:tbl>
              <a:tblPr>
                <a:tableStyleId>{2D5ABB26-0587-4C30-8999-92F81FD0307C}</a:tableStyleId>
              </a:tblPr>
              <a:tblGrid>
                <a:gridCol w="2160240"/>
              </a:tblGrid>
              <a:tr h="1366554">
                <a:tc>
                  <a:txBody>
                    <a:bodyPr/>
                    <a:lstStyle/>
                    <a:p>
                      <a:pPr algn="r">
                        <a:lnSpc>
                          <a:spcPct val="115000"/>
                        </a:lnSpc>
                        <a:spcAft>
                          <a:spcPts val="0"/>
                        </a:spcAft>
                      </a:pPr>
                      <a:r>
                        <a:rPr lang="ru-RU" sz="1100" b="1" dirty="0" smtClean="0">
                          <a:latin typeface="Times New Roman"/>
                          <a:ea typeface="Times New Roman"/>
                          <a:cs typeface="Times New Roman"/>
                        </a:rPr>
                        <a:t>Пенсионное обеспечение</a:t>
                      </a:r>
                      <a:endParaRPr lang="ru-RU" sz="1100" b="1" dirty="0">
                        <a:latin typeface="Calibri"/>
                        <a:ea typeface="Calibri"/>
                        <a:cs typeface="Times New Roman"/>
                      </a:endParaRPr>
                    </a:p>
                  </a:txBody>
                  <a:tcPr marL="68580" marR="68580" marT="0" marB="0" anchor="ctr"/>
                </a:tc>
              </a:tr>
              <a:tr h="1185414">
                <a:tc>
                  <a:txBody>
                    <a:bodyPr/>
                    <a:lstStyle/>
                    <a:p>
                      <a:pPr algn="r">
                        <a:lnSpc>
                          <a:spcPct val="115000"/>
                        </a:lnSpc>
                        <a:spcAft>
                          <a:spcPts val="0"/>
                        </a:spcAft>
                      </a:pPr>
                      <a:r>
                        <a:rPr lang="ru-RU" sz="1100" b="1" dirty="0" smtClean="0">
                          <a:latin typeface="Times New Roman"/>
                          <a:ea typeface="Times New Roman"/>
                          <a:cs typeface="Times New Roman"/>
                        </a:rPr>
                        <a:t>Выплата почетным гражданам</a:t>
                      </a:r>
                      <a:endParaRPr lang="ru-RU" sz="1100" b="1" dirty="0">
                        <a:latin typeface="Calibri"/>
                        <a:ea typeface="Calibri"/>
                        <a:cs typeface="Times New Roman"/>
                      </a:endParaRPr>
                    </a:p>
                  </a:txBody>
                  <a:tcPr marL="68580" marR="68580" marT="0" marB="0" anchor="ctr"/>
                </a:tc>
              </a:tr>
              <a:tr h="1492211">
                <a:tc>
                  <a:txBody>
                    <a:bodyPr/>
                    <a:lstStyle/>
                    <a:p>
                      <a:pPr algn="r">
                        <a:lnSpc>
                          <a:spcPct val="115000"/>
                        </a:lnSpc>
                        <a:spcAft>
                          <a:spcPts val="0"/>
                        </a:spcAft>
                      </a:pPr>
                      <a:r>
                        <a:rPr lang="ru-RU" sz="1100" b="1" dirty="0" smtClean="0">
                          <a:latin typeface="Times New Roman"/>
                          <a:ea typeface="Times New Roman"/>
                          <a:cs typeface="Times New Roman"/>
                        </a:rPr>
                        <a:t>Социальная поддержка отдельных категорий граждан</a:t>
                      </a:r>
                      <a:endParaRPr lang="ru-RU" sz="1100" b="1" dirty="0">
                        <a:latin typeface="Calibri"/>
                        <a:ea typeface="Calibri"/>
                        <a:cs typeface="Times New Roman"/>
                      </a:endParaRPr>
                    </a:p>
                  </a:txBody>
                  <a:tcPr marL="68580" marR="68580" marT="0" marB="0" anchor="ctr"/>
                </a:tc>
              </a:tr>
            </a:tbl>
          </a:graphicData>
        </a:graphic>
      </p:graphicFrame>
      <p:sp>
        <p:nvSpPr>
          <p:cNvPr id="8" name="Выноска 1 (с границей) 7"/>
          <p:cNvSpPr/>
          <p:nvPr/>
        </p:nvSpPr>
        <p:spPr>
          <a:xfrm flipH="1">
            <a:off x="7012858" y="4149080"/>
            <a:ext cx="439462" cy="216024"/>
          </a:xfrm>
          <a:prstGeom prst="accentCallout1">
            <a:avLst>
              <a:gd name="adj1" fmla="val 18750"/>
              <a:gd name="adj2" fmla="val -8333"/>
              <a:gd name="adj3" fmla="val 137781"/>
              <a:gd name="adj4" fmla="val -38644"/>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7524328" y="581025"/>
          <a:ext cx="1619673" cy="4764043"/>
        </p:xfrm>
        <a:graphic>
          <a:graphicData uri="http://schemas.openxmlformats.org/drawingml/2006/table">
            <a:tbl>
              <a:tblPr>
                <a:tableStyleId>{2D5ABB26-0587-4C30-8999-92F81FD0307C}</a:tableStyleId>
              </a:tblPr>
              <a:tblGrid>
                <a:gridCol w="1619673"/>
              </a:tblGrid>
              <a:tr h="1047775">
                <a:tc>
                  <a:txBody>
                    <a:bodyPr/>
                    <a:lstStyle/>
                    <a:p>
                      <a:pPr algn="ctr">
                        <a:lnSpc>
                          <a:spcPct val="115000"/>
                        </a:lnSpc>
                        <a:spcAft>
                          <a:spcPts val="0"/>
                        </a:spcAft>
                      </a:pPr>
                      <a:r>
                        <a:rPr lang="ru-RU" sz="1100" b="0" dirty="0" smtClean="0">
                          <a:latin typeface="Times New Roman" pitchFamily="18" charset="0"/>
                          <a:ea typeface="Calibri"/>
                          <a:cs typeface="Times New Roman" pitchFamily="18" charset="0"/>
                        </a:rPr>
                        <a:t>Общая сумма расходов</a:t>
                      </a:r>
                      <a:endParaRPr lang="ru-RU" sz="1100" b="0"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47</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921,7</a:t>
                      </a:r>
                    </a:p>
                    <a:p>
                      <a:pPr algn="ctr">
                        <a:lnSpc>
                          <a:spcPct val="115000"/>
                        </a:lnSpc>
                        <a:spcAft>
                          <a:spcPts val="0"/>
                        </a:spcAft>
                      </a:pPr>
                      <a:endParaRPr lang="ru-RU" sz="1100" b="1" dirty="0" smtClean="0">
                        <a:latin typeface="Times New Roman" pitchFamily="18" charset="0"/>
                        <a:ea typeface="Calibri"/>
                        <a:cs typeface="Times New Roman" pitchFamily="18" charset="0"/>
                      </a:endParaRP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4</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718,4</a:t>
                      </a: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159</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526,6</a:t>
                      </a:r>
                      <a:endParaRPr lang="ru-RU" sz="1100" b="1" dirty="0">
                        <a:latin typeface="Times New Roman" pitchFamily="18" charset="0"/>
                        <a:ea typeface="Calibri"/>
                        <a:cs typeface="Times New Roman" pitchFamily="18" charset="0"/>
                      </a:endParaRPr>
                    </a:p>
                  </a:txBody>
                  <a:tcPr marL="68580" marR="68580" marT="0" marB="0" anchor="ctr"/>
                </a:tc>
              </a:tr>
            </a:tbl>
          </a:graphicData>
        </a:graphic>
      </p:graphicFrame>
      <p:graphicFrame>
        <p:nvGraphicFramePr>
          <p:cNvPr id="13" name="Таблица 12"/>
          <p:cNvGraphicFramePr>
            <a:graphicFrameLocks noGrp="1"/>
          </p:cNvGraphicFramePr>
          <p:nvPr/>
        </p:nvGraphicFramePr>
        <p:xfrm>
          <a:off x="2627784" y="1268760"/>
          <a:ext cx="6398217" cy="210312"/>
        </p:xfrm>
        <a:graphic>
          <a:graphicData uri="http://schemas.openxmlformats.org/drawingml/2006/table">
            <a:tbl>
              <a:tblPr>
                <a:tableStyleId>{2D5ABB26-0587-4C30-8999-92F81FD0307C}</a:tableStyleId>
              </a:tblPr>
              <a:tblGrid>
                <a:gridCol w="2265477"/>
                <a:gridCol w="2102488"/>
                <a:gridCol w="2030252"/>
              </a:tblGrid>
              <a:tr h="0">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154</a:t>
                      </a:r>
                      <a:r>
                        <a:rPr lang="ru-RU" sz="1200" b="1" dirty="0">
                          <a:latin typeface="Times New Roman" pitchFamily="18" charset="0"/>
                          <a:ea typeface="Calibri"/>
                          <a:cs typeface="Times New Roman" pitchFamily="18" charset="0"/>
                        </a:rPr>
                        <a:t> </a:t>
                      </a:r>
                      <a:r>
                        <a:rPr lang="ru-RU" sz="1200" b="1" dirty="0" smtClean="0">
                          <a:latin typeface="Times New Roman" pitchFamily="18" charset="0"/>
                          <a:ea typeface="Calibri"/>
                          <a:cs typeface="Times New Roman" pitchFamily="18" charset="0"/>
                        </a:rPr>
                        <a:t>685,2</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57</a:t>
                      </a:r>
                      <a:r>
                        <a:rPr lang="ru-RU" sz="1200" b="1" dirty="0">
                          <a:latin typeface="Times New Roman" pitchFamily="18" charset="0"/>
                          <a:ea typeface="Calibri"/>
                          <a:cs typeface="Times New Roman" pitchFamily="18" charset="0"/>
                        </a:rPr>
                        <a:t> </a:t>
                      </a:r>
                      <a:r>
                        <a:rPr lang="ru-RU" sz="1200" b="1" dirty="0" smtClean="0">
                          <a:latin typeface="Times New Roman" pitchFamily="18" charset="0"/>
                          <a:ea typeface="Calibri"/>
                          <a:cs typeface="Times New Roman" pitchFamily="18" charset="0"/>
                        </a:rPr>
                        <a:t>481,5</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kern="1200" dirty="0" smtClean="0">
                          <a:solidFill>
                            <a:schemeClr val="tx1"/>
                          </a:solidFill>
                          <a:latin typeface="Times New Roman" pitchFamily="18" charset="0"/>
                          <a:ea typeface="+mn-ea"/>
                          <a:cs typeface="Times New Roman" pitchFamily="18" charset="0"/>
                        </a:rPr>
                        <a:t>                    212 166,7</a:t>
                      </a:r>
                      <a:endParaRPr lang="ru-RU" sz="1200" b="1" dirty="0">
                        <a:latin typeface="Times New Roman" pitchFamily="18" charset="0"/>
                        <a:ea typeface="Calibri"/>
                        <a:cs typeface="Times New Roman" pitchFamily="18" charset="0"/>
                      </a:endParaRPr>
                    </a:p>
                  </a:txBody>
                  <a:tcPr marL="68580" marR="68580" marT="0" marB="0" anchor="ctr"/>
                </a:tc>
              </a:tr>
            </a:tbl>
          </a:graphicData>
        </a:graphic>
      </p:graphicFrame>
    </p:spTree>
  </p:cSld>
  <p:clrMapOvr>
    <a:masterClrMapping/>
  </p:clrMapOvr>
  <p:transition spd="slow">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физической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культуры и спорта  Всеволожского муниципального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района Ленинградской области на 2022-2026 годы»</a:t>
            </a:r>
          </a:p>
        </p:txBody>
      </p:sp>
      <p:graphicFrame>
        <p:nvGraphicFramePr>
          <p:cNvPr id="39" name="Таблица 38"/>
          <p:cNvGraphicFramePr>
            <a:graphicFrameLocks noGrp="1"/>
          </p:cNvGraphicFramePr>
          <p:nvPr/>
        </p:nvGraphicFramePr>
        <p:xfrm>
          <a:off x="323528" y="1475228"/>
          <a:ext cx="8424936" cy="4491756"/>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Направление расходов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Исполнено в 2022 году</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Обеспечение деятельности муниципальных учреждений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267 004,9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1.Обеспечение деятельности МАУ «Всеволожский центр физической культуры и спорта» и МБУ «Всеволожская спортивная школа Олимпийского резерва» - оплата труда, коммунальные услуги, аренда спортивных залов и сооружений, приобретение спортивного оборудования и инвентаря;</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 Стипендии главы администрации МО "Всеволожский муниципальный район" ЛО по физической культуре и спорту.</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Проведение физкультурных мероприятий, содержание катков и лыжных трасс</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21 013,3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 Участие спортсменов и сборных команд Всеволожского муниципального района в официальных региональных, межрегиональных, Всероссийских и Международных физкультурных мероприятиях и спортивных мероприятиях.</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 Содержание открытых катков, устройство и эксплуатация лыжных трасс для массового катания.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Строительство и ремонт объектов физической культуры и спорта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lvl="0" indent="-342900" algn="ctr" defTabSz="914400" rtl="0" eaLnBrk="1" latinLnBrk="0" hangingPunct="1">
                        <a:lnSpc>
                          <a:spcPct val="115000"/>
                        </a:lnSpc>
                        <a:spcAft>
                          <a:spcPts val="0"/>
                        </a:spcAft>
                        <a:buFont typeface="+mj-lt"/>
                        <a:buNone/>
                      </a:pPr>
                      <a:r>
                        <a:rPr lang="ru-RU" sz="1200" kern="1200" dirty="0" smtClean="0">
                          <a:solidFill>
                            <a:schemeClr val="tx1"/>
                          </a:solidFill>
                          <a:latin typeface="Times New Roman" pitchFamily="18" charset="0"/>
                          <a:ea typeface="Calibri"/>
                          <a:cs typeface="Times New Roman" pitchFamily="18" charset="0"/>
                        </a:rPr>
                        <a:t>538 204,8</a:t>
                      </a:r>
                      <a:endParaRPr lang="ru-RU" sz="1200" kern="1200" dirty="0">
                        <a:solidFill>
                          <a:schemeClr val="tx1"/>
                        </a:solidFill>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 Строительство крытого катка с искусственным льдом г. Всеволожск ул. Нагорная;</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 Строительство ФОК с бассейном г. Всеволожск;</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3. Ремонт объектов физической культуры и спорта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b="1" dirty="0">
                          <a:latin typeface="Times New Roman" pitchFamily="18" charset="0"/>
                          <a:ea typeface="Calibri"/>
                          <a:cs typeface="Times New Roman" pitchFamily="18" charset="0"/>
                        </a:rPr>
                        <a:t>Итого</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826 223,0</a:t>
                      </a:r>
                      <a:endParaRPr lang="ru-RU" sz="12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11822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источникам финансирования</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 общей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сумме расходов по муниципальной программе</a:t>
            </a:r>
          </a:p>
        </p:txBody>
      </p:sp>
      <p:graphicFrame>
        <p:nvGraphicFramePr>
          <p:cNvPr id="5" name="Диаграмма 4"/>
          <p:cNvGraphicFramePr/>
          <p:nvPr/>
        </p:nvGraphicFramePr>
        <p:xfrm>
          <a:off x="2267744" y="908720"/>
          <a:ext cx="5616624"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179512" y="1309080"/>
          <a:ext cx="2160240" cy="4044179"/>
        </p:xfrm>
        <a:graphic>
          <a:graphicData uri="http://schemas.openxmlformats.org/drawingml/2006/table">
            <a:tbl>
              <a:tblPr>
                <a:tableStyleId>{2D5ABB26-0587-4C30-8999-92F81FD0307C}</a:tableStyleId>
              </a:tblPr>
              <a:tblGrid>
                <a:gridCol w="2160240"/>
              </a:tblGrid>
              <a:tr h="1366554">
                <a:tc>
                  <a:txBody>
                    <a:bodyPr/>
                    <a:lstStyle/>
                    <a:p>
                      <a:pPr algn="r">
                        <a:lnSpc>
                          <a:spcPct val="115000"/>
                        </a:lnSpc>
                        <a:spcAft>
                          <a:spcPts val="0"/>
                        </a:spcAft>
                      </a:pPr>
                      <a:r>
                        <a:rPr lang="ru-RU" sz="1100" b="1" dirty="0" smtClean="0">
                          <a:latin typeface="Times New Roman"/>
                          <a:ea typeface="Times New Roman"/>
                          <a:cs typeface="Times New Roman"/>
                        </a:rPr>
                        <a:t>Обеспечение деятельности муниципальных учреждений</a:t>
                      </a:r>
                      <a:endParaRPr lang="ru-RU" sz="1100" b="1" dirty="0">
                        <a:latin typeface="Calibri"/>
                        <a:ea typeface="Calibri"/>
                        <a:cs typeface="Times New Roman"/>
                      </a:endParaRPr>
                    </a:p>
                  </a:txBody>
                  <a:tcPr marL="68580" marR="68580" marT="0" marB="0" anchor="ctr"/>
                </a:tc>
              </a:tr>
              <a:tr h="1185414">
                <a:tc>
                  <a:txBody>
                    <a:bodyPr/>
                    <a:lstStyle/>
                    <a:p>
                      <a:pPr algn="r">
                        <a:lnSpc>
                          <a:spcPct val="115000"/>
                        </a:lnSpc>
                        <a:spcAft>
                          <a:spcPts val="0"/>
                        </a:spcAft>
                      </a:pPr>
                      <a:r>
                        <a:rPr lang="ru-RU" sz="1100" b="1" dirty="0" smtClean="0">
                          <a:latin typeface="Times New Roman"/>
                          <a:ea typeface="Times New Roman"/>
                          <a:cs typeface="Times New Roman"/>
                        </a:rPr>
                        <a:t>Проведение физкультурных мероприятий, содержание катков и лыжных трасс</a:t>
                      </a:r>
                      <a:endParaRPr lang="ru-RU" sz="1100" b="1" dirty="0">
                        <a:latin typeface="Calibri"/>
                        <a:ea typeface="Calibri"/>
                        <a:cs typeface="Times New Roman"/>
                      </a:endParaRPr>
                    </a:p>
                  </a:txBody>
                  <a:tcPr marL="68580" marR="68580" marT="0" marB="0" anchor="ctr"/>
                </a:tc>
              </a:tr>
              <a:tr h="1492211">
                <a:tc>
                  <a:txBody>
                    <a:bodyPr/>
                    <a:lstStyle/>
                    <a:p>
                      <a:pPr algn="r">
                        <a:lnSpc>
                          <a:spcPct val="115000"/>
                        </a:lnSpc>
                        <a:spcAft>
                          <a:spcPts val="0"/>
                        </a:spcAft>
                      </a:pPr>
                      <a:r>
                        <a:rPr lang="ru-RU" sz="1100" b="1" dirty="0" smtClean="0">
                          <a:latin typeface="Times New Roman"/>
                          <a:ea typeface="Times New Roman"/>
                          <a:cs typeface="Times New Roman"/>
                        </a:rPr>
                        <a:t>Строительство и ремонт объектов физической культуры и спорта</a:t>
                      </a:r>
                      <a:endParaRPr lang="ru-RU" sz="1100" b="1" dirty="0">
                        <a:latin typeface="Calibri"/>
                        <a:ea typeface="Calibri"/>
                        <a:cs typeface="Times New Roman"/>
                      </a:endParaRPr>
                    </a:p>
                  </a:txBody>
                  <a:tcPr marL="68580" marR="68580" marT="0" marB="0" anchor="ctr"/>
                </a:tc>
              </a:tr>
            </a:tbl>
          </a:graphicData>
        </a:graphic>
      </p:graphicFrame>
      <p:sp>
        <p:nvSpPr>
          <p:cNvPr id="8" name="Выноска 1 (с границей) 7"/>
          <p:cNvSpPr/>
          <p:nvPr/>
        </p:nvSpPr>
        <p:spPr>
          <a:xfrm>
            <a:off x="2593876" y="1484784"/>
            <a:ext cx="439462" cy="216024"/>
          </a:xfrm>
          <a:prstGeom prst="accentCallout1">
            <a:avLst>
              <a:gd name="adj1" fmla="val 18750"/>
              <a:gd name="adj2" fmla="val -8333"/>
              <a:gd name="adj3" fmla="val 137781"/>
              <a:gd name="adj4" fmla="val -38644"/>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7524328" y="581025"/>
          <a:ext cx="1619673" cy="4764043"/>
        </p:xfrm>
        <a:graphic>
          <a:graphicData uri="http://schemas.openxmlformats.org/drawingml/2006/table">
            <a:tbl>
              <a:tblPr>
                <a:tableStyleId>{2D5ABB26-0587-4C30-8999-92F81FD0307C}</a:tableStyleId>
              </a:tblPr>
              <a:tblGrid>
                <a:gridCol w="1619673"/>
              </a:tblGrid>
              <a:tr h="1047775">
                <a:tc>
                  <a:txBody>
                    <a:bodyPr/>
                    <a:lstStyle/>
                    <a:p>
                      <a:pPr algn="ctr">
                        <a:lnSpc>
                          <a:spcPct val="115000"/>
                        </a:lnSpc>
                        <a:spcAft>
                          <a:spcPts val="0"/>
                        </a:spcAft>
                      </a:pPr>
                      <a:r>
                        <a:rPr lang="ru-RU" sz="1100" b="0" dirty="0" smtClean="0">
                          <a:latin typeface="Times New Roman" pitchFamily="18" charset="0"/>
                          <a:ea typeface="Calibri"/>
                          <a:cs typeface="Times New Roman" pitchFamily="18" charset="0"/>
                        </a:rPr>
                        <a:t>Общая сумма расходов</a:t>
                      </a:r>
                      <a:endParaRPr lang="ru-RU" sz="1100" b="0"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267</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004,9</a:t>
                      </a:r>
                    </a:p>
                    <a:p>
                      <a:pPr algn="ctr">
                        <a:lnSpc>
                          <a:spcPct val="115000"/>
                        </a:lnSpc>
                        <a:spcAft>
                          <a:spcPts val="0"/>
                        </a:spcAft>
                      </a:pPr>
                      <a:endParaRPr lang="ru-RU" sz="1100" b="1" dirty="0" smtClean="0">
                        <a:latin typeface="Times New Roman" pitchFamily="18" charset="0"/>
                        <a:ea typeface="Calibri"/>
                        <a:cs typeface="Times New Roman" pitchFamily="18" charset="0"/>
                      </a:endParaRP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21</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013,3</a:t>
                      </a: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238756">
                <a:tc>
                  <a:txBody>
                    <a:bodyPr/>
                    <a:lstStyle/>
                    <a:p>
                      <a:pPr algn="ctr">
                        <a:lnSpc>
                          <a:spcPct val="115000"/>
                        </a:lnSpc>
                        <a:spcAft>
                          <a:spcPts val="0"/>
                        </a:spcAft>
                      </a:pPr>
                      <a:r>
                        <a:rPr lang="ru-RU" sz="1100" b="1" dirty="0" smtClean="0">
                          <a:latin typeface="Times New Roman" pitchFamily="18" charset="0"/>
                          <a:cs typeface="Times New Roman" pitchFamily="18" charset="0"/>
                        </a:rPr>
                        <a:t>= 538</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204,8</a:t>
                      </a:r>
                      <a:endParaRPr lang="ru-RU" sz="1100" b="1" dirty="0">
                        <a:latin typeface="Times New Roman" pitchFamily="18" charset="0"/>
                        <a:ea typeface="Calibri"/>
                        <a:cs typeface="Times New Roman" pitchFamily="18" charset="0"/>
                      </a:endParaRPr>
                    </a:p>
                  </a:txBody>
                  <a:tcPr marL="68580" marR="68580" marT="0" marB="0" anchor="ctr"/>
                </a:tc>
              </a:tr>
            </a:tbl>
          </a:graphicData>
        </a:graphic>
      </p:graphicFrame>
      <p:graphicFrame>
        <p:nvGraphicFramePr>
          <p:cNvPr id="13" name="Таблица 12"/>
          <p:cNvGraphicFramePr>
            <a:graphicFrameLocks noGrp="1"/>
          </p:cNvGraphicFramePr>
          <p:nvPr/>
        </p:nvGraphicFramePr>
        <p:xfrm>
          <a:off x="2627784" y="1268760"/>
          <a:ext cx="6398217" cy="210312"/>
        </p:xfrm>
        <a:graphic>
          <a:graphicData uri="http://schemas.openxmlformats.org/drawingml/2006/table">
            <a:tbl>
              <a:tblPr>
                <a:tableStyleId>{2D5ABB26-0587-4C30-8999-92F81FD0307C}</a:tableStyleId>
              </a:tblPr>
              <a:tblGrid>
                <a:gridCol w="2265477"/>
                <a:gridCol w="2102488"/>
                <a:gridCol w="2030252"/>
              </a:tblGrid>
              <a:tr h="0">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407</a:t>
                      </a:r>
                      <a:r>
                        <a:rPr lang="ru-RU" sz="1200" b="1" dirty="0">
                          <a:latin typeface="Times New Roman" pitchFamily="18" charset="0"/>
                          <a:ea typeface="Calibri"/>
                          <a:cs typeface="Times New Roman" pitchFamily="18" charset="0"/>
                        </a:rPr>
                        <a:t> </a:t>
                      </a:r>
                      <a:r>
                        <a:rPr lang="ru-RU" sz="1200" b="1" dirty="0" smtClean="0">
                          <a:latin typeface="Times New Roman" pitchFamily="18" charset="0"/>
                          <a:ea typeface="Calibri"/>
                          <a:cs typeface="Times New Roman" pitchFamily="18" charset="0"/>
                        </a:rPr>
                        <a:t>147,1</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419</a:t>
                      </a:r>
                      <a:r>
                        <a:rPr lang="ru-RU" sz="1200" b="1" baseline="0" dirty="0" smtClean="0">
                          <a:latin typeface="Times New Roman" pitchFamily="18" charset="0"/>
                          <a:ea typeface="Calibri"/>
                          <a:cs typeface="Times New Roman" pitchFamily="18" charset="0"/>
                        </a:rPr>
                        <a:t> 075</a:t>
                      </a:r>
                      <a:r>
                        <a:rPr lang="ru-RU" sz="1200" b="1" dirty="0" smtClean="0">
                          <a:latin typeface="Times New Roman" pitchFamily="18" charset="0"/>
                          <a:ea typeface="Calibri"/>
                          <a:cs typeface="Times New Roman" pitchFamily="18" charset="0"/>
                        </a:rPr>
                        <a:t>,9</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kern="1200" dirty="0" smtClean="0">
                          <a:solidFill>
                            <a:schemeClr val="tx1"/>
                          </a:solidFill>
                          <a:latin typeface="Times New Roman" pitchFamily="18" charset="0"/>
                          <a:ea typeface="+mn-ea"/>
                          <a:cs typeface="Times New Roman" pitchFamily="18" charset="0"/>
                        </a:rPr>
                        <a:t>                    826 223,0</a:t>
                      </a:r>
                      <a:endParaRPr lang="ru-RU" sz="1200" b="1" dirty="0">
                        <a:latin typeface="Times New Roman" pitchFamily="18" charset="0"/>
                        <a:ea typeface="Calibri"/>
                        <a:cs typeface="Times New Roman" pitchFamily="18" charset="0"/>
                      </a:endParaRPr>
                    </a:p>
                  </a:txBody>
                  <a:tcPr marL="68580" marR="68580" marT="0" marB="0" anchor="ctr"/>
                </a:tc>
              </a:tr>
            </a:tbl>
          </a:graphicData>
        </a:graphic>
      </p:graphicFrame>
    </p:spTree>
  </p:cSld>
  <p:clrMapOvr>
    <a:masterClrMapping/>
  </p:clrMapOvr>
  <p:transition spd="slow">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«Управление муниципальными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финансами Всеволожского муниципального района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Ленинградской области» на 2022-2026 годы»</a:t>
            </a:r>
          </a:p>
        </p:txBody>
      </p:sp>
      <p:graphicFrame>
        <p:nvGraphicFramePr>
          <p:cNvPr id="39" name="Таблица 38"/>
          <p:cNvGraphicFramePr>
            <a:graphicFrameLocks noGrp="1"/>
          </p:cNvGraphicFramePr>
          <p:nvPr/>
        </p:nvGraphicFramePr>
        <p:xfrm>
          <a:off x="323528" y="1799686"/>
          <a:ext cx="8424936" cy="2388636"/>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Направление расходов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Исполнено в 2022 году</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2000">
                <a:tc>
                  <a:txBody>
                    <a:bodyPr/>
                    <a:lstStyle/>
                    <a:p>
                      <a:pPr marL="0" algn="l"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Дотации на выравнивание бюджетной обеспеченности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655 084,7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Перечисление дотации городским  сельским поселениям Всеволожского муниципального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Иные межбюджетные трансферты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441 378,7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400" kern="1200" dirty="0">
                          <a:solidFill>
                            <a:schemeClr val="tx1"/>
                          </a:solidFill>
                          <a:latin typeface="Times New Roman" pitchFamily="18" charset="0"/>
                          <a:ea typeface="Calibri"/>
                          <a:cs typeface="Times New Roman" pitchFamily="18" charset="0"/>
                        </a:rPr>
                        <a:t>Перечисление иных межбюджетных трансфертов городским  сельским поселениям Всеволожского муниципального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400" b="1" dirty="0">
                          <a:latin typeface="Times New Roman" pitchFamily="18" charset="0"/>
                          <a:ea typeface="Calibri"/>
                          <a:cs typeface="Times New Roman" pitchFamily="18" charset="0"/>
                        </a:rPr>
                        <a:t>Итого</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1 096 463,4</a:t>
                      </a:r>
                      <a:endParaRPr lang="ru-RU" sz="14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1506719"/>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источникам финансирования</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 общей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сумме расходов по муниципальной программе</a:t>
            </a:r>
          </a:p>
        </p:txBody>
      </p:sp>
      <p:graphicFrame>
        <p:nvGraphicFramePr>
          <p:cNvPr id="5" name="Диаграмма 4"/>
          <p:cNvGraphicFramePr/>
          <p:nvPr/>
        </p:nvGraphicFramePr>
        <p:xfrm>
          <a:off x="2267744" y="908720"/>
          <a:ext cx="5616624" cy="46085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179512" y="1268760"/>
          <a:ext cx="2160240" cy="3992128"/>
        </p:xfrm>
        <a:graphic>
          <a:graphicData uri="http://schemas.openxmlformats.org/drawingml/2006/table">
            <a:tbl>
              <a:tblPr>
                <a:tableStyleId>{2D5ABB26-0587-4C30-8999-92F81FD0307C}</a:tableStyleId>
              </a:tblPr>
              <a:tblGrid>
                <a:gridCol w="2160240"/>
              </a:tblGrid>
              <a:tr h="2137745">
                <a:tc>
                  <a:txBody>
                    <a:bodyPr/>
                    <a:lstStyle/>
                    <a:p>
                      <a:pPr algn="r">
                        <a:lnSpc>
                          <a:spcPct val="115000"/>
                        </a:lnSpc>
                        <a:spcAft>
                          <a:spcPts val="0"/>
                        </a:spcAft>
                      </a:pPr>
                      <a:r>
                        <a:rPr lang="ru-RU" sz="1100" b="1" dirty="0" smtClean="0">
                          <a:latin typeface="Times New Roman"/>
                          <a:ea typeface="Times New Roman"/>
                          <a:cs typeface="Times New Roman"/>
                        </a:rPr>
                        <a:t>Дотации</a:t>
                      </a:r>
                      <a:endParaRPr lang="ru-RU" sz="1100" b="1" dirty="0">
                        <a:latin typeface="Calibri"/>
                        <a:ea typeface="Calibri"/>
                        <a:cs typeface="Times New Roman"/>
                      </a:endParaRPr>
                    </a:p>
                  </a:txBody>
                  <a:tcPr marL="68580" marR="68580" marT="0" marB="0" anchor="ctr"/>
                </a:tc>
              </a:tr>
              <a:tr h="1854383">
                <a:tc>
                  <a:txBody>
                    <a:bodyPr/>
                    <a:lstStyle/>
                    <a:p>
                      <a:pPr algn="r">
                        <a:lnSpc>
                          <a:spcPct val="115000"/>
                        </a:lnSpc>
                        <a:spcAft>
                          <a:spcPts val="0"/>
                        </a:spcAft>
                      </a:pPr>
                      <a:r>
                        <a:rPr lang="ru-RU" sz="1100" b="1" dirty="0" smtClean="0">
                          <a:latin typeface="Times New Roman"/>
                          <a:ea typeface="Times New Roman"/>
                          <a:cs typeface="Times New Roman"/>
                        </a:rPr>
                        <a:t>Иные межбюджетные трансферты </a:t>
                      </a:r>
                      <a:endParaRPr lang="ru-RU" sz="1100" b="1" dirty="0">
                        <a:latin typeface="Calibri"/>
                        <a:ea typeface="Calibri"/>
                        <a:cs typeface="Times New Roman"/>
                      </a:endParaRPr>
                    </a:p>
                  </a:txBody>
                  <a:tcPr marL="68580" marR="68580" marT="0" marB="0" anchor="ctr"/>
                </a:tc>
              </a:tr>
            </a:tbl>
          </a:graphicData>
        </a:graphic>
      </p:graphicFrame>
      <p:graphicFrame>
        <p:nvGraphicFramePr>
          <p:cNvPr id="11" name="Таблица 10"/>
          <p:cNvGraphicFramePr>
            <a:graphicFrameLocks noGrp="1"/>
          </p:cNvGraphicFramePr>
          <p:nvPr/>
        </p:nvGraphicFramePr>
        <p:xfrm>
          <a:off x="7524328" y="332656"/>
          <a:ext cx="1619673" cy="4824536"/>
        </p:xfrm>
        <a:graphic>
          <a:graphicData uri="http://schemas.openxmlformats.org/drawingml/2006/table">
            <a:tbl>
              <a:tblPr>
                <a:tableStyleId>{2D5ABB26-0587-4C30-8999-92F81FD0307C}</a:tableStyleId>
              </a:tblPr>
              <a:tblGrid>
                <a:gridCol w="1619673"/>
              </a:tblGrid>
              <a:tr h="1440160">
                <a:tc>
                  <a:txBody>
                    <a:bodyPr/>
                    <a:lstStyle/>
                    <a:p>
                      <a:pPr algn="ctr">
                        <a:lnSpc>
                          <a:spcPct val="115000"/>
                        </a:lnSpc>
                        <a:spcAft>
                          <a:spcPts val="0"/>
                        </a:spcAft>
                      </a:pPr>
                      <a:r>
                        <a:rPr lang="ru-RU" sz="1100" b="0" dirty="0" smtClean="0">
                          <a:latin typeface="Times New Roman" pitchFamily="18" charset="0"/>
                          <a:ea typeface="Calibri"/>
                          <a:cs typeface="Times New Roman" pitchFamily="18" charset="0"/>
                        </a:rPr>
                        <a:t>Общая сумма расходов</a:t>
                      </a:r>
                      <a:endParaRPr lang="ru-RU" sz="1100" b="0" dirty="0">
                        <a:latin typeface="Times New Roman" pitchFamily="18" charset="0"/>
                        <a:ea typeface="Calibri"/>
                        <a:cs typeface="Times New Roman" pitchFamily="18" charset="0"/>
                      </a:endParaRPr>
                    </a:p>
                  </a:txBody>
                  <a:tcPr marL="68580" marR="68580" marT="0" marB="0" anchor="ctr"/>
                </a:tc>
              </a:tr>
              <a:tr h="1594155">
                <a:tc>
                  <a:txBody>
                    <a:bodyPr/>
                    <a:lstStyle/>
                    <a:p>
                      <a:pPr algn="ctr">
                        <a:lnSpc>
                          <a:spcPct val="115000"/>
                        </a:lnSpc>
                        <a:spcAft>
                          <a:spcPts val="0"/>
                        </a:spcAft>
                      </a:pPr>
                      <a:r>
                        <a:rPr lang="ru-RU" sz="1100" b="1" dirty="0" smtClean="0">
                          <a:latin typeface="Times New Roman" pitchFamily="18" charset="0"/>
                          <a:cs typeface="Times New Roman" pitchFamily="18" charset="0"/>
                        </a:rPr>
                        <a:t>= 655</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084,7</a:t>
                      </a:r>
                    </a:p>
                    <a:p>
                      <a:pPr algn="ctr">
                        <a:lnSpc>
                          <a:spcPct val="115000"/>
                        </a:lnSpc>
                        <a:spcAft>
                          <a:spcPts val="0"/>
                        </a:spcAft>
                      </a:pPr>
                      <a:endParaRPr lang="ru-RU" sz="1100" b="1" dirty="0" smtClean="0">
                        <a:latin typeface="Times New Roman" pitchFamily="18" charset="0"/>
                        <a:ea typeface="Calibri"/>
                        <a:cs typeface="Times New Roman" pitchFamily="18" charset="0"/>
                      </a:endParaRP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r h="1790221">
                <a:tc>
                  <a:txBody>
                    <a:bodyPr/>
                    <a:lstStyle/>
                    <a:p>
                      <a:pPr algn="ctr">
                        <a:lnSpc>
                          <a:spcPct val="115000"/>
                        </a:lnSpc>
                        <a:spcAft>
                          <a:spcPts val="0"/>
                        </a:spcAft>
                      </a:pPr>
                      <a:endParaRPr lang="ru-RU" sz="1100" b="1" dirty="0" smtClean="0">
                        <a:latin typeface="Times New Roman" pitchFamily="18" charset="0"/>
                        <a:cs typeface="Times New Roman" pitchFamily="18" charset="0"/>
                      </a:endParaRPr>
                    </a:p>
                    <a:p>
                      <a:pPr algn="ctr">
                        <a:lnSpc>
                          <a:spcPct val="115000"/>
                        </a:lnSpc>
                        <a:spcAft>
                          <a:spcPts val="0"/>
                        </a:spcAft>
                      </a:pPr>
                      <a:endParaRPr lang="ru-RU" sz="1100" b="1" dirty="0" smtClean="0">
                        <a:latin typeface="Times New Roman" pitchFamily="18" charset="0"/>
                        <a:cs typeface="Times New Roman" pitchFamily="18" charset="0"/>
                      </a:endParaRPr>
                    </a:p>
                    <a:p>
                      <a:pPr algn="ctr">
                        <a:lnSpc>
                          <a:spcPct val="115000"/>
                        </a:lnSpc>
                        <a:spcAft>
                          <a:spcPts val="0"/>
                        </a:spcAft>
                      </a:pPr>
                      <a:r>
                        <a:rPr lang="ru-RU" sz="1100" b="1" dirty="0" smtClean="0">
                          <a:latin typeface="Times New Roman" pitchFamily="18" charset="0"/>
                          <a:cs typeface="Times New Roman" pitchFamily="18" charset="0"/>
                        </a:rPr>
                        <a:t>= 441</a:t>
                      </a:r>
                      <a:r>
                        <a:rPr lang="ru-RU" sz="1100" b="1" dirty="0">
                          <a:latin typeface="Times New Roman" pitchFamily="18" charset="0"/>
                          <a:cs typeface="Times New Roman" pitchFamily="18" charset="0"/>
                        </a:rPr>
                        <a:t> </a:t>
                      </a:r>
                      <a:r>
                        <a:rPr lang="ru-RU" sz="1100" b="1" dirty="0" smtClean="0">
                          <a:latin typeface="Times New Roman" pitchFamily="18" charset="0"/>
                          <a:cs typeface="Times New Roman" pitchFamily="18" charset="0"/>
                        </a:rPr>
                        <a:t>378,7</a:t>
                      </a:r>
                    </a:p>
                    <a:p>
                      <a:pPr algn="ctr">
                        <a:lnSpc>
                          <a:spcPct val="115000"/>
                        </a:lnSpc>
                        <a:spcAft>
                          <a:spcPts val="0"/>
                        </a:spcAft>
                      </a:pPr>
                      <a:endParaRPr lang="ru-RU" sz="1100" b="1" dirty="0">
                        <a:latin typeface="Times New Roman" pitchFamily="18" charset="0"/>
                        <a:ea typeface="Calibri"/>
                        <a:cs typeface="Times New Roman" pitchFamily="18" charset="0"/>
                      </a:endParaRPr>
                    </a:p>
                  </a:txBody>
                  <a:tcPr marL="68580" marR="68580" marT="0" marB="0" anchor="ctr"/>
                </a:tc>
              </a:tr>
            </a:tbl>
          </a:graphicData>
        </a:graphic>
      </p:graphicFrame>
      <p:graphicFrame>
        <p:nvGraphicFramePr>
          <p:cNvPr id="13" name="Таблица 12"/>
          <p:cNvGraphicFramePr>
            <a:graphicFrameLocks noGrp="1"/>
          </p:cNvGraphicFramePr>
          <p:nvPr/>
        </p:nvGraphicFramePr>
        <p:xfrm>
          <a:off x="2627784" y="1268760"/>
          <a:ext cx="6398217" cy="210312"/>
        </p:xfrm>
        <a:graphic>
          <a:graphicData uri="http://schemas.openxmlformats.org/drawingml/2006/table">
            <a:tbl>
              <a:tblPr>
                <a:tableStyleId>{2D5ABB26-0587-4C30-8999-92F81FD0307C}</a:tableStyleId>
              </a:tblPr>
              <a:tblGrid>
                <a:gridCol w="2265477"/>
                <a:gridCol w="2102488"/>
                <a:gridCol w="2030252"/>
              </a:tblGrid>
              <a:tr h="0">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570</a:t>
                      </a:r>
                      <a:r>
                        <a:rPr lang="ru-RU" sz="1200" b="1" dirty="0">
                          <a:latin typeface="Times New Roman" pitchFamily="18" charset="0"/>
                          <a:ea typeface="Calibri"/>
                          <a:cs typeface="Times New Roman" pitchFamily="18" charset="0"/>
                        </a:rPr>
                        <a:t> </a:t>
                      </a:r>
                      <a:r>
                        <a:rPr lang="ru-RU" sz="1200" b="1" dirty="0" smtClean="0">
                          <a:latin typeface="Times New Roman" pitchFamily="18" charset="0"/>
                          <a:ea typeface="Calibri"/>
                          <a:cs typeface="Times New Roman" pitchFamily="18" charset="0"/>
                        </a:rPr>
                        <a:t>084,7</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baseline="0" dirty="0" smtClean="0">
                          <a:latin typeface="Times New Roman" pitchFamily="18" charset="0"/>
                          <a:ea typeface="Calibri"/>
                          <a:cs typeface="Times New Roman" pitchFamily="18" charset="0"/>
                        </a:rPr>
                        <a:t>526 378</a:t>
                      </a:r>
                      <a:r>
                        <a:rPr lang="ru-RU" sz="1200" b="1" dirty="0" smtClean="0">
                          <a:latin typeface="Times New Roman" pitchFamily="18" charset="0"/>
                          <a:ea typeface="Calibri"/>
                          <a:cs typeface="Times New Roman" pitchFamily="18" charset="0"/>
                        </a:rPr>
                        <a:t>,7</a:t>
                      </a:r>
                      <a:endParaRPr lang="ru-RU" sz="1200" dirty="0">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b="1" kern="1200" dirty="0" smtClean="0">
                          <a:solidFill>
                            <a:schemeClr val="tx1"/>
                          </a:solidFill>
                          <a:latin typeface="Times New Roman" pitchFamily="18" charset="0"/>
                          <a:ea typeface="+mn-ea"/>
                          <a:cs typeface="Times New Roman" pitchFamily="18" charset="0"/>
                        </a:rPr>
                        <a:t>                    1 096 463,4</a:t>
                      </a:r>
                      <a:endParaRPr lang="ru-RU" sz="1200" b="1" dirty="0">
                        <a:latin typeface="Times New Roman" pitchFamily="18" charset="0"/>
                        <a:ea typeface="Calibri"/>
                        <a:cs typeface="Times New Roman" pitchFamily="18" charset="0"/>
                      </a:endParaRPr>
                    </a:p>
                  </a:txBody>
                  <a:tcPr marL="68580" marR="68580" marT="0" marB="0" anchor="ctr"/>
                </a:tc>
              </a:tr>
            </a:tbl>
          </a:graphicData>
        </a:graphic>
      </p:graphicFrame>
    </p:spTree>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«Безопасность в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муниципальном образовании Всеволожский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муниципальный район на 2022-2026 годы»</a:t>
            </a:r>
          </a:p>
        </p:txBody>
      </p:sp>
      <p:graphicFrame>
        <p:nvGraphicFramePr>
          <p:cNvPr id="39" name="Таблица 38"/>
          <p:cNvGraphicFramePr>
            <a:graphicFrameLocks noGrp="1"/>
          </p:cNvGraphicFramePr>
          <p:nvPr/>
        </p:nvGraphicFramePr>
        <p:xfrm>
          <a:off x="323528" y="1572980"/>
          <a:ext cx="8424936" cy="3440196"/>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Направление расходов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Исполнено в 2022 году</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Реализация мер по обеспечению общественного порядка на территории Всеволожского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30 625,2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1.Обеспечение деятельности МКУ «Общественная безопасность и </a:t>
                      </a:r>
                      <a:r>
                        <a:rPr lang="ru-RU" sz="1200" kern="1200" dirty="0" err="1" smtClean="0">
                          <a:solidFill>
                            <a:schemeClr val="tx1"/>
                          </a:solidFill>
                          <a:latin typeface="Times New Roman" pitchFamily="18" charset="0"/>
                          <a:ea typeface="Calibri"/>
                          <a:cs typeface="Times New Roman" pitchFamily="18" charset="0"/>
                        </a:rPr>
                        <a:t>правозащита</a:t>
                      </a:r>
                      <a:r>
                        <a:rPr lang="ru-RU" sz="1200" kern="1200" dirty="0">
                          <a:solidFill>
                            <a:schemeClr val="tx1"/>
                          </a:solidFill>
                          <a:latin typeface="Times New Roman" pitchFamily="18" charset="0"/>
                          <a:ea typeface="Calibri"/>
                          <a:cs typeface="Times New Roman" pitchFamily="18" charset="0"/>
                        </a:rPr>
                        <a:t>» - оплата труда, текущие расходы.</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2.Организация работы народных дружин.</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Мероприятия по гражданской обороне и защите населения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11 235,4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1. Выполнение работ по внедрению АПК "Безопасный район»</a:t>
                      </a:r>
                    </a:p>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2. Оплата работ по созданию местной системы оповещения населения.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Оказание услуг по выставлению выдвижного спасательного поста для обеспечения безопасности людей на водных объектах</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389,3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pitchFamily="18" charset="0"/>
                          <a:ea typeface="Calibri"/>
                          <a:cs typeface="Times New Roman" pitchFamily="18" charset="0"/>
                        </a:rPr>
                        <a:t>Оплата оказания услуг по выставлению выдвижного спасательного поста для обеспечения безопасности людей на водных объектах, охране их жизни и здоровья на территории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2000">
                <a:tc>
                  <a:txBody>
                    <a:bodyPr/>
                    <a:lstStyle/>
                    <a:p>
                      <a:pPr>
                        <a:lnSpc>
                          <a:spcPct val="115000"/>
                        </a:lnSpc>
                        <a:spcAft>
                          <a:spcPts val="0"/>
                        </a:spcAft>
                      </a:pPr>
                      <a:r>
                        <a:rPr lang="ru-RU" sz="1200" b="1" dirty="0">
                          <a:latin typeface="Times New Roman" pitchFamily="18" charset="0"/>
                          <a:ea typeface="Calibri"/>
                          <a:cs typeface="Times New Roman" pitchFamily="18" charset="0"/>
                        </a:rPr>
                        <a:t>Итого</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42 249,9</a:t>
                      </a:r>
                      <a:endParaRPr lang="ru-RU" sz="1200" dirty="0">
                        <a:latin typeface="Times New Roman" pitchFamily="18" charset="0"/>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1280013"/>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60648"/>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дорожной</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инфраструктуры, повышение безопасности дорожного движения и</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организация транспортного обслуживания населения</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на территории</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муниципального образования Всеволожский муниципальный</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район Ленинградской области на 2022-2026 годы»</a:t>
            </a:r>
          </a:p>
        </p:txBody>
      </p:sp>
      <p:graphicFrame>
        <p:nvGraphicFramePr>
          <p:cNvPr id="5" name="Таблица 4"/>
          <p:cNvGraphicFramePr>
            <a:graphicFrameLocks noGrp="1"/>
          </p:cNvGraphicFramePr>
          <p:nvPr/>
        </p:nvGraphicFramePr>
        <p:xfrm>
          <a:off x="467544" y="1877131"/>
          <a:ext cx="8424936" cy="4144157"/>
        </p:xfrm>
        <a:graphic>
          <a:graphicData uri="http://schemas.openxmlformats.org/drawingml/2006/table">
            <a:tbl>
              <a:tblPr/>
              <a:tblGrid>
                <a:gridCol w="3312368"/>
                <a:gridCol w="1656184"/>
                <a:gridCol w="3456384"/>
              </a:tblGrid>
              <a:tr h="692815">
                <a:tc>
                  <a:txBody>
                    <a:bodyPr/>
                    <a:lstStyle/>
                    <a:p>
                      <a:pPr algn="ctr">
                        <a:lnSpc>
                          <a:spcPct val="115000"/>
                        </a:lnSpc>
                        <a:spcAft>
                          <a:spcPts val="0"/>
                        </a:spcAft>
                      </a:pPr>
                      <a:r>
                        <a:rPr lang="ru-RU" sz="14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a:ea typeface="Calibri"/>
                          <a:cs typeface="Times New Roman"/>
                        </a:rPr>
                        <a:t>Исполнено в 2022 году</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618501">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Капитальный ремонт и ремонт автомобильных дорог общего пользования местного значения вне границ населенных пунктов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37 500,5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Капитальный и текущий ремонт дорог и сооружений на них, ремонт асфальтового покрытия дорог на территории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27749">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Содержание и текущий ремонт автомобильных дорог общего пользования местного значения вне границ населенных пунктов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9 280,6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Содержание автомобильных дорог на территории района.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46251">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Организация дорожного движения, обслуживание технических средств организации дорожного движения, разработка проектов организации дорожного движения на автомобильных дорогах общего пользования местного значения вне границ населенных пунктов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1 612,2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Calibri"/>
                          <a:cs typeface="Times New Roman"/>
                        </a:rPr>
                        <a:t>Работы по установке технических средств организации дорожного движения, разработка проектов организации дорожного движения и схем дислокации дорожных знаков.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46406">
                <a:tc>
                  <a:txBody>
                    <a:bodyPr/>
                    <a:lstStyle/>
                    <a:p>
                      <a:pPr>
                        <a:lnSpc>
                          <a:spcPct val="115000"/>
                        </a:lnSpc>
                        <a:spcAft>
                          <a:spcPts val="0"/>
                        </a:spcAft>
                      </a:pPr>
                      <a:r>
                        <a:rPr lang="ru-RU" sz="1400" b="1" dirty="0">
                          <a:latin typeface="Times New Roman"/>
                          <a:ea typeface="Calibri"/>
                          <a:cs typeface="Times New Roman"/>
                        </a:rPr>
                        <a:t>Итого</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a:ea typeface="Calibri"/>
                          <a:cs typeface="Times New Roman"/>
                        </a:rPr>
                        <a:t>48 393,3</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45325" y="1605925"/>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«Обеспечение качественным жильем</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граждан на территории Всеволожского муниципального района</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Ленинградской области на 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6</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годы»</a:t>
            </a:r>
          </a:p>
        </p:txBody>
      </p:sp>
      <p:graphicFrame>
        <p:nvGraphicFramePr>
          <p:cNvPr id="4" name="Таблица 3"/>
          <p:cNvGraphicFramePr>
            <a:graphicFrameLocks noGrp="1"/>
          </p:cNvGraphicFramePr>
          <p:nvPr/>
        </p:nvGraphicFramePr>
        <p:xfrm>
          <a:off x="395536" y="1268760"/>
          <a:ext cx="8496944" cy="4016445"/>
        </p:xfrm>
        <a:graphic>
          <a:graphicData uri="http://schemas.openxmlformats.org/drawingml/2006/table">
            <a:tbl>
              <a:tblPr/>
              <a:tblGrid>
                <a:gridCol w="3483597"/>
                <a:gridCol w="1384934"/>
                <a:gridCol w="3628413"/>
              </a:tblGrid>
              <a:tr h="694981">
                <a:tc>
                  <a:txBody>
                    <a:bodyPr/>
                    <a:lstStyle/>
                    <a:p>
                      <a:pPr algn="ctr">
                        <a:lnSpc>
                          <a:spcPct val="115000"/>
                        </a:lnSpc>
                        <a:spcAft>
                          <a:spcPts val="0"/>
                        </a:spcAft>
                      </a:pPr>
                      <a:r>
                        <a:rPr lang="ru-RU" sz="14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400" b="1" kern="1200" dirty="0" smtClean="0">
                          <a:solidFill>
                            <a:schemeClr val="tx1"/>
                          </a:solidFill>
                          <a:latin typeface="Times New Roman"/>
                          <a:ea typeface="Calibri"/>
                          <a:cs typeface="Times New Roman"/>
                        </a:rPr>
                        <a:t>Исполнено в 2022 году</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20000">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Обеспечению жильем отдельных категорий граждан, установленных Федеральным законом от 12 января 1995 года N 5-ФЗ "О ветеранах"</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3 711,3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l"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Предоставление субсидий на приобретение жилья ветеранам.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720000">
                <a:tc>
                  <a:txBody>
                    <a:bodyPr/>
                    <a:lstStyle/>
                    <a:p>
                      <a:pPr>
                        <a:lnSpc>
                          <a:spcPct val="115000"/>
                        </a:lnSpc>
                        <a:spcAft>
                          <a:spcPts val="0"/>
                        </a:spcAft>
                      </a:pPr>
                      <a:r>
                        <a:rPr lang="ru-RU" sz="1200" kern="1200" dirty="0">
                          <a:solidFill>
                            <a:schemeClr val="tx1"/>
                          </a:solidFill>
                          <a:latin typeface="Times New Roman"/>
                          <a:ea typeface="Times New Roman"/>
                          <a:cs typeface="Times New Roman"/>
                        </a:rPr>
                        <a:t>Предоставление жилых помещений детям-сиротам и детям, оставшимся без попечения родителей, лицам из их числа по договорам найма специализированных жилых помещений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285 342,5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kern="1200" dirty="0">
                          <a:solidFill>
                            <a:schemeClr val="tx1"/>
                          </a:solidFill>
                          <a:latin typeface="Times New Roman"/>
                          <a:ea typeface="Times New Roman"/>
                          <a:cs typeface="Times New Roman"/>
                        </a:rPr>
                        <a:t>Приобретение квартир детям – сиротам. В 2022 году была приобретена 61 квартира, в том числе 25 квартир строятся по договору долевого строительства.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720000">
                <a:tc>
                  <a:txBody>
                    <a:bodyPr/>
                    <a:lstStyle/>
                    <a:p>
                      <a:pPr>
                        <a:lnSpc>
                          <a:spcPct val="115000"/>
                        </a:lnSpc>
                        <a:spcAft>
                          <a:spcPts val="0"/>
                        </a:spcAft>
                      </a:pPr>
                      <a:r>
                        <a:rPr lang="ru-RU" sz="1200" kern="1200" dirty="0">
                          <a:solidFill>
                            <a:schemeClr val="tx1"/>
                          </a:solidFill>
                          <a:latin typeface="Times New Roman"/>
                          <a:ea typeface="Times New Roman"/>
                          <a:cs typeface="Times New Roman"/>
                        </a:rPr>
                        <a:t>Предоставление единовременной денежной выплаты на проведение капитального ремонта жилых домов в соответствии с областным законом Ленинградской области от 13 октября 2014 года № 62-оз "О предоставлении отдельным категориям граждан единовременной денежной выплаты на проведение капитального ремонта жилых домов"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344,0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kern="1200" dirty="0">
                          <a:solidFill>
                            <a:schemeClr val="tx1"/>
                          </a:solidFill>
                          <a:latin typeface="Times New Roman"/>
                          <a:ea typeface="Times New Roman"/>
                          <a:cs typeface="Times New Roman"/>
                        </a:rPr>
                        <a:t>Предоставление выплаты на проведение ремонта частных домов ветеранов. В 2022 году произведена выплата 1 ветерану.</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32">
                <a:tc>
                  <a:txBody>
                    <a:bodyPr/>
                    <a:lstStyle/>
                    <a:p>
                      <a:pPr>
                        <a:lnSpc>
                          <a:spcPct val="115000"/>
                        </a:lnSpc>
                        <a:spcAft>
                          <a:spcPts val="0"/>
                        </a:spcAft>
                      </a:pPr>
                      <a:r>
                        <a:rPr lang="ru-RU" sz="1400" b="1" dirty="0">
                          <a:latin typeface="Times New Roman"/>
                          <a:ea typeface="Calibri"/>
                          <a:cs typeface="Times New Roman"/>
                        </a:rPr>
                        <a:t>Итого</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a:ea typeface="Calibri"/>
                          <a:cs typeface="Times New Roman"/>
                        </a:rPr>
                        <a:t>289 397,8</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малого и среднего</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предпринимательства на территории муниципального образования</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Всеволожский муниципальный район Ленинградской области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на 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6</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годы»</a:t>
            </a:r>
          </a:p>
        </p:txBody>
      </p:sp>
      <p:graphicFrame>
        <p:nvGraphicFramePr>
          <p:cNvPr id="5" name="Таблица 4"/>
          <p:cNvGraphicFramePr>
            <a:graphicFrameLocks noGrp="1"/>
          </p:cNvGraphicFramePr>
          <p:nvPr/>
        </p:nvGraphicFramePr>
        <p:xfrm>
          <a:off x="395536" y="1268760"/>
          <a:ext cx="8424936" cy="5388970"/>
        </p:xfrm>
        <a:graphic>
          <a:graphicData uri="http://schemas.openxmlformats.org/drawingml/2006/table">
            <a:tbl>
              <a:tblPr/>
              <a:tblGrid>
                <a:gridCol w="4104456"/>
                <a:gridCol w="1584176"/>
                <a:gridCol w="2736304"/>
              </a:tblGrid>
              <a:tr h="458982">
                <a:tc>
                  <a:txBody>
                    <a:bodyPr/>
                    <a:lstStyle/>
                    <a:p>
                      <a:pPr algn="ctr">
                        <a:lnSpc>
                          <a:spcPct val="115000"/>
                        </a:lnSpc>
                        <a:spcAft>
                          <a:spcPts val="0"/>
                        </a:spcAft>
                      </a:pPr>
                      <a:r>
                        <a:rPr lang="ru-RU" sz="12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smtClean="0">
                          <a:latin typeface="Times New Roman"/>
                          <a:ea typeface="Calibri"/>
                          <a:cs typeface="Times New Roman"/>
                        </a:rPr>
                        <a:t>Исполнено в 2022 году</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614625">
                <a:tc>
                  <a:txBody>
                    <a:bodyPr/>
                    <a:lstStyle/>
                    <a:p>
                      <a:pPr>
                        <a:lnSpc>
                          <a:spcPct val="115000"/>
                        </a:lnSpc>
                        <a:spcAft>
                          <a:spcPts val="0"/>
                        </a:spcAft>
                      </a:pPr>
                      <a:r>
                        <a:rPr lang="ru-RU" sz="1200" dirty="0">
                          <a:latin typeface="Times New Roman"/>
                          <a:ea typeface="Times New Roman"/>
                          <a:cs typeface="Times New Roman"/>
                        </a:rPr>
                        <a:t>Предоставление субсидий субъектам малого предпринимательства на организацию предпринимательской деятельности</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9 199,0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rowSpan="3">
                  <a:txBody>
                    <a:bodyPr/>
                    <a:lstStyle/>
                    <a:p>
                      <a:pPr>
                        <a:lnSpc>
                          <a:spcPct val="115000"/>
                        </a:lnSpc>
                        <a:spcAft>
                          <a:spcPts val="0"/>
                        </a:spcAft>
                      </a:pPr>
                      <a:r>
                        <a:rPr lang="ru-RU" sz="1200" dirty="0">
                          <a:latin typeface="Times New Roman"/>
                          <a:ea typeface="Calibri"/>
                          <a:cs typeface="Times New Roman"/>
                        </a:rPr>
                        <a:t>Предоставление субсидий на поддержку организаций малого и среднего бизнеса.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94258">
                <a:tc>
                  <a:txBody>
                    <a:bodyPr/>
                    <a:lstStyle/>
                    <a:p>
                      <a:pPr>
                        <a:lnSpc>
                          <a:spcPct val="115000"/>
                        </a:lnSpc>
                        <a:spcAft>
                          <a:spcPts val="0"/>
                        </a:spcAft>
                      </a:pPr>
                      <a:r>
                        <a:rPr lang="ru-RU" sz="1200" dirty="0">
                          <a:latin typeface="Times New Roman"/>
                          <a:ea typeface="Times New Roman"/>
                          <a:cs typeface="Times New Roman"/>
                        </a:rPr>
                        <a:t>Предоставление субсидий на ведение уставной деятельности и развитие организаций предпринимательства </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8 000,0</a:t>
                      </a:r>
                      <a:endParaRPr lang="ru-RU" sz="11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endParaRPr lang="ru-RU"/>
                    </a:p>
                  </a:txBody>
                  <a:tcPr/>
                </a:tc>
              </a:tr>
              <a:tr h="819500">
                <a:tc>
                  <a:txBody>
                    <a:bodyPr/>
                    <a:lstStyle/>
                    <a:p>
                      <a:pPr>
                        <a:lnSpc>
                          <a:spcPct val="115000"/>
                        </a:lnSpc>
                        <a:spcAft>
                          <a:spcPts val="0"/>
                        </a:spcAft>
                      </a:pPr>
                      <a:r>
                        <a:rPr lang="ru-RU" sz="1200">
                          <a:latin typeface="Times New Roman"/>
                          <a:ea typeface="Times New Roman"/>
                          <a:cs typeface="Times New Roman"/>
                        </a:rPr>
                        <a:t>Предоставление субсидий организациям инфраструктуры поддержки предпринимательства на ведение микрофинансовой деятельности (обеспечение кредитного портфеля)</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2 000,0</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endParaRPr lang="ru-RU"/>
                    </a:p>
                  </a:txBody>
                  <a:tcPr/>
                </a:tc>
              </a:tr>
              <a:tr h="1452708">
                <a:tc>
                  <a:txBody>
                    <a:bodyPr/>
                    <a:lstStyle/>
                    <a:p>
                      <a:pPr>
                        <a:lnSpc>
                          <a:spcPct val="115000"/>
                        </a:lnSpc>
                        <a:spcAft>
                          <a:spcPts val="0"/>
                        </a:spcAft>
                      </a:pPr>
                      <a:r>
                        <a:rPr lang="ru-RU" sz="1200">
                          <a:latin typeface="Times New Roman"/>
                          <a:ea typeface="Times New Roman"/>
                          <a:cs typeface="Times New Roman"/>
                        </a:rPr>
                        <a:t>Организация и проведение Форумов, семинаров, тренингов по вопросам развития малого и среднего предпринимательства, районных праздников, конкурсов профессионального мастерства в сфере потребительского рынка среди субъектов малого и среднего предпринимательства, участие в областных и районных мероприятиях, посвященных развитию малого и среднего предпринимательства</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1 499,9</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endParaRPr lang="ru-RU" sz="12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14625">
                <a:tc>
                  <a:txBody>
                    <a:bodyPr/>
                    <a:lstStyle/>
                    <a:p>
                      <a:pPr>
                        <a:lnSpc>
                          <a:spcPct val="115000"/>
                        </a:lnSpc>
                        <a:spcAft>
                          <a:spcPts val="0"/>
                        </a:spcAft>
                      </a:pPr>
                      <a:r>
                        <a:rPr lang="ru-RU" sz="1200">
                          <a:latin typeface="Times New Roman"/>
                          <a:ea typeface="Times New Roman"/>
                          <a:cs typeface="Times New Roman"/>
                        </a:rPr>
                        <a:t>Организация и проведение мониторинга деятельности субъектов малого и среднего предпринимательства и потребительского рынка </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795,4</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Субсидия на возмещение затрат по проведению мониторинга деятельности организаций малого и среднего бизнеса.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09750">
                <a:tc>
                  <a:txBody>
                    <a:bodyPr/>
                    <a:lstStyle/>
                    <a:p>
                      <a:pPr>
                        <a:lnSpc>
                          <a:spcPct val="115000"/>
                        </a:lnSpc>
                        <a:spcAft>
                          <a:spcPts val="0"/>
                        </a:spcAft>
                      </a:pPr>
                      <a:r>
                        <a:rPr lang="ru-RU" sz="1200">
                          <a:latin typeface="Times New Roman"/>
                          <a:ea typeface="Times New Roman"/>
                          <a:cs typeface="Times New Roman"/>
                        </a:rPr>
                        <a:t>Создание на территории МО "Город Всеволожск" бизнес-инкубаторов</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1 064,1</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Строительство </a:t>
                      </a:r>
                      <a:r>
                        <a:rPr lang="ru-RU" sz="1200" dirty="0" err="1">
                          <a:latin typeface="Times New Roman"/>
                          <a:ea typeface="Calibri"/>
                          <a:cs typeface="Times New Roman"/>
                        </a:rPr>
                        <a:t>бизнес-инкубатора</a:t>
                      </a:r>
                      <a:r>
                        <a:rPr lang="ru-RU" sz="1200" dirty="0">
                          <a:latin typeface="Times New Roman"/>
                          <a:ea typeface="Calibri"/>
                          <a:cs typeface="Times New Roman"/>
                        </a:rPr>
                        <a:t>.</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29490">
                <a:tc>
                  <a:txBody>
                    <a:bodyPr/>
                    <a:lstStyle/>
                    <a:p>
                      <a:pPr>
                        <a:lnSpc>
                          <a:spcPct val="115000"/>
                        </a:lnSpc>
                        <a:spcAft>
                          <a:spcPts val="0"/>
                        </a:spcAft>
                      </a:pPr>
                      <a:r>
                        <a:rPr lang="ru-RU" sz="1200" b="1">
                          <a:latin typeface="Times New Roman"/>
                          <a:ea typeface="Calibri"/>
                          <a:cs typeface="Times New Roman"/>
                        </a:rPr>
                        <a:t>Итого</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n-US" sz="1200" b="1" dirty="0" smtClean="0">
                          <a:latin typeface="Times New Roman"/>
                          <a:ea typeface="Calibri"/>
                          <a:cs typeface="Times New Roman"/>
                        </a:rPr>
                        <a:t>22 558,4</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сельского хозяйства</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Всеволожского муниципального района </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на период  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6</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годы»</a:t>
            </a:r>
          </a:p>
        </p:txBody>
      </p:sp>
      <p:graphicFrame>
        <p:nvGraphicFramePr>
          <p:cNvPr id="4" name="Таблица 3"/>
          <p:cNvGraphicFramePr>
            <a:graphicFrameLocks noGrp="1"/>
          </p:cNvGraphicFramePr>
          <p:nvPr/>
        </p:nvGraphicFramePr>
        <p:xfrm>
          <a:off x="539552" y="1196752"/>
          <a:ext cx="8208913" cy="4566742"/>
        </p:xfrm>
        <a:graphic>
          <a:graphicData uri="http://schemas.openxmlformats.org/drawingml/2006/table">
            <a:tbl>
              <a:tblPr/>
              <a:tblGrid>
                <a:gridCol w="3129558"/>
                <a:gridCol w="1416268"/>
                <a:gridCol w="3663087"/>
              </a:tblGrid>
              <a:tr h="673848">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Наименование мероприятий</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a:ea typeface="Calibri"/>
                          <a:cs typeface="Times New Roman"/>
                        </a:rPr>
                        <a:t>Исполнено в 2022 году</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347695">
                <a:tc>
                  <a:txBody>
                    <a:bodyPr/>
                    <a:lstStyle/>
                    <a:p>
                      <a:pPr>
                        <a:lnSpc>
                          <a:spcPct val="115000"/>
                        </a:lnSpc>
                        <a:spcAft>
                          <a:spcPts val="0"/>
                        </a:spcAft>
                      </a:pPr>
                      <a:r>
                        <a:rPr lang="ru-RU" sz="1400">
                          <a:latin typeface="Times New Roman" pitchFamily="18" charset="0"/>
                          <a:ea typeface="Times New Roman"/>
                          <a:cs typeface="Times New Roman" pitchFamily="18" charset="0"/>
                        </a:rPr>
                        <a:t>Обеспечение функционирования агропромышленного комплекса</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1 827,6</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Проведение мероприятий по тиражированию передового опыта и достижений в сельском хозяйстве (выставки, ярмарки, конкурсы профессионального мастерства, семинары, совещания и иные мероприятия)</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010771">
                <a:tc>
                  <a:txBody>
                    <a:bodyPr/>
                    <a:lstStyle/>
                    <a:p>
                      <a:pPr>
                        <a:lnSpc>
                          <a:spcPct val="115000"/>
                        </a:lnSpc>
                        <a:spcAft>
                          <a:spcPts val="0"/>
                        </a:spcAft>
                      </a:pPr>
                      <a:r>
                        <a:rPr lang="ru-RU" sz="1400" dirty="0">
                          <a:latin typeface="Times New Roman" pitchFamily="18" charset="0"/>
                          <a:ea typeface="Times New Roman"/>
                          <a:cs typeface="Times New Roman" pitchFamily="18" charset="0"/>
                        </a:rPr>
                        <a:t>Поддержка малых форм хозяйствования</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6 472,4</a:t>
                      </a:r>
                      <a:endParaRPr lang="ru-RU" sz="12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Предоставление субсидий - создание условий для развития и эффективного функционирования крестьянских (фермерских) </a:t>
                      </a:r>
                      <a:r>
                        <a:rPr lang="ru-RU" sz="1400" dirty="0" smtClean="0">
                          <a:latin typeface="Times New Roman" pitchFamily="18" charset="0"/>
                          <a:ea typeface="Calibri"/>
                          <a:cs typeface="Times New Roman" pitchFamily="18" charset="0"/>
                        </a:rPr>
                        <a:t>хозяйств (сохранение и прирост поголовья скота и птицы)</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02351">
                <a:tc>
                  <a:txBody>
                    <a:bodyPr/>
                    <a:lstStyle/>
                    <a:p>
                      <a:pPr>
                        <a:lnSpc>
                          <a:spcPct val="115000"/>
                        </a:lnSpc>
                        <a:spcAft>
                          <a:spcPts val="0"/>
                        </a:spcAft>
                      </a:pPr>
                      <a:r>
                        <a:rPr lang="ru-RU" sz="1400">
                          <a:latin typeface="Times New Roman" pitchFamily="18" charset="0"/>
                          <a:ea typeface="Times New Roman"/>
                          <a:cs typeface="Times New Roman" pitchFamily="18" charset="0"/>
                        </a:rPr>
                        <a:t>Обеспечение реализации государственной программы Ленинградской области по поддержке сельскохозяйственного производства</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a:ea typeface="Calibri"/>
                          <a:cs typeface="Times New Roman"/>
                        </a:rPr>
                        <a:t>6 984,0</a:t>
                      </a:r>
                      <a:endParaRPr lang="ru-RU" sz="12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Предоставление субсидий – создание условий для поддержки сельхозпроизводителей.</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36923">
                <a:tc>
                  <a:txBody>
                    <a:bodyPr/>
                    <a:lstStyle/>
                    <a:p>
                      <a:pPr>
                        <a:lnSpc>
                          <a:spcPct val="115000"/>
                        </a:lnSpc>
                        <a:spcAft>
                          <a:spcPts val="0"/>
                        </a:spcAft>
                      </a:pPr>
                      <a:r>
                        <a:rPr lang="ru-RU" sz="1400" b="1">
                          <a:latin typeface="Times New Roman" pitchFamily="18" charset="0"/>
                          <a:ea typeface="Calibri"/>
                          <a:cs typeface="Times New Roman" pitchFamily="18" charset="0"/>
                        </a:rPr>
                        <a:t>Итого</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15 284,0</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7956376" y="937295"/>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молодежной политики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во Всеволожском муниципальном районе Ленинградской области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на 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-202</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6</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годы»</a:t>
            </a:r>
          </a:p>
        </p:txBody>
      </p:sp>
      <p:graphicFrame>
        <p:nvGraphicFramePr>
          <p:cNvPr id="5" name="Таблица 4"/>
          <p:cNvGraphicFramePr>
            <a:graphicFrameLocks noGrp="1"/>
          </p:cNvGraphicFramePr>
          <p:nvPr/>
        </p:nvGraphicFramePr>
        <p:xfrm>
          <a:off x="467545" y="1412774"/>
          <a:ext cx="8352927" cy="4650170"/>
        </p:xfrm>
        <a:graphic>
          <a:graphicData uri="http://schemas.openxmlformats.org/drawingml/2006/table">
            <a:tbl>
              <a:tblPr/>
              <a:tblGrid>
                <a:gridCol w="3184462"/>
                <a:gridCol w="1441114"/>
                <a:gridCol w="3727351"/>
              </a:tblGrid>
              <a:tr h="636766">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Наименование мероприятий</a:t>
                      </a:r>
                      <a:endParaRPr lang="ru-RU" sz="1200" b="1"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0"/>
                      <a:r>
                        <a:rPr lang="ru-RU" sz="1200" b="1" kern="1200" baseline="0" dirty="0" smtClean="0">
                          <a:solidFill>
                            <a:srgbClr val="000000"/>
                          </a:solidFill>
                          <a:latin typeface="Times New Roman"/>
                        </a:rPr>
                        <a:t>Исполнено в 2022 году</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705395">
                <a:tc>
                  <a:txBody>
                    <a:bodyPr/>
                    <a:lstStyle/>
                    <a:p>
                      <a:r>
                        <a:rPr lang="ru-RU" sz="1200" kern="1200" dirty="0" smtClean="0">
                          <a:solidFill>
                            <a:schemeClr val="tx1"/>
                          </a:solidFill>
                          <a:latin typeface="Times New Roman" pitchFamily="18" charset="0"/>
                          <a:ea typeface="Calibri"/>
                          <a:cs typeface="Times New Roman" pitchFamily="18" charset="0"/>
                        </a:rPr>
                        <a:t>Организация и проведение мероприятий для детей и молодежи.</a:t>
                      </a:r>
                      <a:endParaRPr lang="ru-RU" sz="1200" kern="1200" dirty="0">
                        <a:solidFill>
                          <a:schemeClr val="tx1"/>
                        </a:solidFill>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smtClean="0">
                          <a:latin typeface="Times New Roman" pitchFamily="18" charset="0"/>
                          <a:ea typeface="Calibri"/>
                          <a:cs typeface="Times New Roman" pitchFamily="18" charset="0"/>
                        </a:rPr>
                        <a:t>9 411,2</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rowSpan="3">
                  <a:txBody>
                    <a:bodyPr/>
                    <a:lstStyle/>
                    <a:p>
                      <a:pPr>
                        <a:lnSpc>
                          <a:spcPct val="115000"/>
                        </a:lnSpc>
                        <a:spcAft>
                          <a:spcPts val="0"/>
                        </a:spcAft>
                      </a:pPr>
                      <a:r>
                        <a:rPr lang="ru-RU" sz="1200" dirty="0" smtClean="0">
                          <a:latin typeface="Times New Roman" pitchFamily="18" charset="0"/>
                          <a:ea typeface="Calibri"/>
                          <a:cs typeface="Times New Roman" pitchFamily="18" charset="0"/>
                        </a:rPr>
                        <a:t>Оплата труда, укрепление материально – технической базы, аренда помещений для размещения молодежных клубов, коммунальные услуги и текущие расходы.</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52697">
                <a:tc>
                  <a:txBody>
                    <a:bodyPr/>
                    <a:lstStyle/>
                    <a:p>
                      <a:pPr>
                        <a:lnSpc>
                          <a:spcPct val="115000"/>
                        </a:lnSpc>
                        <a:spcAft>
                          <a:spcPts val="0"/>
                        </a:spcAft>
                      </a:pPr>
                      <a:r>
                        <a:rPr lang="ru-RU" sz="1200" dirty="0" smtClean="0">
                          <a:latin typeface="Times New Roman" pitchFamily="18" charset="0"/>
                          <a:ea typeface="Calibri"/>
                          <a:cs typeface="Times New Roman" pitchFamily="18" charset="0"/>
                        </a:rPr>
                        <a:t>Обеспечение деятельности МАУ "МЦ "Альфа"</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smtClean="0">
                          <a:latin typeface="Times New Roman" pitchFamily="18" charset="0"/>
                          <a:ea typeface="Calibri"/>
                          <a:cs typeface="Times New Roman" pitchFamily="18" charset="0"/>
                        </a:rPr>
                        <a:t>107 826,2</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pP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136929">
                <a:tc>
                  <a:txBody>
                    <a:bodyPr/>
                    <a:lstStyle/>
                    <a:p>
                      <a:pPr>
                        <a:lnSpc>
                          <a:spcPct val="115000"/>
                        </a:lnSpc>
                        <a:spcAft>
                          <a:spcPts val="0"/>
                        </a:spcAft>
                      </a:pPr>
                      <a:r>
                        <a:rPr lang="ru-RU" sz="1200" dirty="0" smtClean="0">
                          <a:latin typeface="Times New Roman" pitchFamily="18" charset="0"/>
                          <a:ea typeface="Calibri"/>
                          <a:cs typeface="Times New Roman" pitchFamily="18" charset="0"/>
                        </a:rPr>
                        <a:t>Организация трудовой занятости</a:t>
                      </a:r>
                      <a:r>
                        <a:rPr lang="ru-RU" sz="1200" baseline="0" dirty="0" smtClean="0">
                          <a:latin typeface="Times New Roman" pitchFamily="18" charset="0"/>
                          <a:ea typeface="Calibri"/>
                          <a:cs typeface="Times New Roman" pitchFamily="18" charset="0"/>
                        </a:rPr>
                        <a:t> подростков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smtClean="0">
                          <a:latin typeface="Times New Roman" pitchFamily="18" charset="0"/>
                          <a:ea typeface="Calibri"/>
                          <a:cs typeface="Times New Roman" pitchFamily="18" charset="0"/>
                        </a:rPr>
                        <a:t>6 564,0</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pP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8383">
                <a:tc>
                  <a:txBody>
                    <a:bodyPr/>
                    <a:lstStyle/>
                    <a:p>
                      <a:pPr>
                        <a:lnSpc>
                          <a:spcPct val="115000"/>
                        </a:lnSpc>
                        <a:spcAft>
                          <a:spcPts val="0"/>
                        </a:spcAft>
                      </a:pPr>
                      <a:r>
                        <a:rPr lang="ru-RU" sz="1200" b="1">
                          <a:latin typeface="Times New Roman" pitchFamily="18" charset="0"/>
                          <a:ea typeface="Calibri"/>
                          <a:cs typeface="Times New Roman" pitchFamily="18" charset="0"/>
                        </a:rPr>
                        <a:t>Итого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smtClean="0">
                          <a:latin typeface="Times New Roman" pitchFamily="18" charset="0"/>
                          <a:ea typeface="Calibri"/>
                          <a:cs typeface="Times New Roman" pitchFamily="18" charset="0"/>
                        </a:rPr>
                        <a:t>123 801,4</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18859" y="1145302"/>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7624" y="251937"/>
            <a:ext cx="6643734" cy="584775"/>
          </a:xfrm>
          <a:prstGeom prst="rect">
            <a:avLst/>
          </a:prstGeom>
          <a:noFill/>
        </p:spPr>
        <p:txBody>
          <a:bodyPr wrap="square" rtlCol="0">
            <a:spAutoFit/>
          </a:bodyPr>
          <a:lstStyle/>
          <a:p>
            <a:pPr algn="ctr"/>
            <a:r>
              <a:rPr lang="ru-RU"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Спасибо</a:t>
            </a:r>
            <a:r>
              <a:rPr lang="en-US"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 </a:t>
            </a:r>
            <a:r>
              <a:rPr lang="ru-RU"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за внимание!</a:t>
            </a:r>
            <a:endParaRPr lang="ru-RU" sz="3200" b="1" dirty="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Тема Office">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73693</TotalTime>
  <Words>5500</Words>
  <Application>Microsoft Office PowerPoint</Application>
  <PresentationFormat>Экран (4:3)</PresentationFormat>
  <Paragraphs>1243</Paragraphs>
  <Slides>38</Slides>
  <Notes>19</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ИНФОРМАЦИЯ ПО ИСПОЛНЕНИЮ ОТДЕЛЬНЫХ  МУНИЦИПАЛЬНЫХ ПРОГРАММ Муниципальная программа «Современное образование во Всеволожском  муниципальном районе Ленинградской области» на 2022-2026 годы»</vt:lpstr>
      <vt:lpstr>ИНФОРМАЦИЯ ПО ИСПОЛНЕНИЮ ОТДЕЛЬНЫХ  МУНИЦИПАЛЬНЫХ ПРОГРАММ Муниципальная программа «Современное образование во Всеволожском  муниципальном районе Ленинградской области» на 2022-2026 годы»</vt:lpstr>
      <vt:lpstr>Доля расходов по источникам финансирования в общей  сумме расходов по муниципальной программе</vt:lpstr>
      <vt:lpstr>Муниципальная программа  «Культура Всеволожского муниципального района  Ленинградской области  на 2022-2026 годы»</vt:lpstr>
      <vt:lpstr>Доля расходов по источникам финансирования в общей  сумме расходов по муниципальной программе</vt:lpstr>
      <vt:lpstr>Муниципальная программа «Забота» Всеволожского  муниципального района Ленинградской области  на 2022-2026 годы</vt:lpstr>
      <vt:lpstr>Доля расходов по источникам финансирования в общей  сумме расходов по муниципальной программе</vt:lpstr>
      <vt:lpstr>Муниципальная программа «Развитие физической  культуры и спорта  Всеволожского муниципального  района Ленинградской области на 2022-2026 годы»</vt:lpstr>
      <vt:lpstr>Доля расходов по источникам финансирования в общей  сумме расходов по муниципальной программе</vt:lpstr>
      <vt:lpstr>Муниципальная программа «Управление муниципальными  финансами Всеволожского муниципального района  Ленинградской области» на 2022-2026 годы»</vt:lpstr>
      <vt:lpstr>Доля расходов по источникам финансирования в общей  сумме расходов по муниципальной программе</vt:lpstr>
      <vt:lpstr>Муниципальная программа «Безопасность в  муниципальном образовании Всеволожский  муниципальный район на 2022-2026 годы»</vt:lpstr>
      <vt:lpstr>Муниципальная программа «Развитие дорожной  инфраструктуры, повышение безопасности дорожного движения и  организация транспортного обслуживания населения на территории  муниципального образования Всеволожский муниципальный  район Ленинградской области на 2022-2026 годы»</vt:lpstr>
      <vt:lpstr>Муниципальная программа «Обеспечение качественным жильем  граждан на территории Всеволожского муниципального района  Ленинградской области на 2022-2026 годы»</vt:lpstr>
      <vt:lpstr>Муниципальная программа «Развитие малого и среднего  предпринимательства на территории муниципального образования  Всеволожский муниципальный район Ленинградской области  на 2022-2026 годы»</vt:lpstr>
      <vt:lpstr>Муниципальная программа «Развитие сельского хозяйства  Всеволожского муниципального района  на период  2022-2026 годы»</vt:lpstr>
      <vt:lpstr>Муниципальная программа «Развитие молодежной политики во Всеволожском муниципальном районе Ленинградской области  на 2022-2026 годы»</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sag-kf</dc:creator>
  <cp:lastModifiedBy>Сергей</cp:lastModifiedBy>
  <cp:revision>3896</cp:revision>
  <cp:lastPrinted>2021-04-14T11:59:07Z</cp:lastPrinted>
  <dcterms:created xsi:type="dcterms:W3CDTF">2016-04-27T11:52:00Z</dcterms:created>
  <dcterms:modified xsi:type="dcterms:W3CDTF">2023-06-13T08:18:35Z</dcterms:modified>
</cp:coreProperties>
</file>